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3" d="100"/>
          <a:sy n="53" d="100"/>
        </p:scale>
        <p:origin x="-994"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8/31/2020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aha@com.buruniv.ac.in" TargetMode="External"/><Relationship Id="rId2" Type="http://schemas.openxmlformats.org/officeDocument/2006/relationships/hyperlink" Target="mailto:2009sumitbu@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772400" cy="2438400"/>
          </a:xfrm>
        </p:spPr>
        <p:txBody>
          <a:bodyPr>
            <a:normAutofit fontScale="90000"/>
          </a:bodyPr>
          <a:lstStyle/>
          <a:p>
            <a:r>
              <a:rPr lang="en-IN" sz="3600" b="1" dirty="0" smtClean="0"/>
              <a:t>Inter-State Variation in Digital Economy in India: Is there any Role of Digital and Financial Literacy?</a:t>
            </a:r>
            <a:r>
              <a:rPr lang="en-IN" b="1" dirty="0" smtClean="0"/>
              <a:t/>
            </a:r>
            <a:br>
              <a:rPr lang="en-IN" b="1" dirty="0" smtClean="0"/>
            </a:br>
            <a:r>
              <a:rPr lang="en-US" dirty="0" smtClean="0"/>
              <a:t/>
            </a:r>
            <a:br>
              <a:rPr lang="en-US" dirty="0" smtClean="0"/>
            </a:br>
            <a:endParaRPr lang="en-US" dirty="0"/>
          </a:p>
        </p:txBody>
      </p:sp>
      <p:sp>
        <p:nvSpPr>
          <p:cNvPr id="3" name="Subtitle 2"/>
          <p:cNvSpPr>
            <a:spLocks noGrp="1"/>
          </p:cNvSpPr>
          <p:nvPr>
            <p:ph type="subTitle" idx="1"/>
          </p:nvPr>
        </p:nvSpPr>
        <p:spPr>
          <a:xfrm>
            <a:off x="228600" y="1524000"/>
            <a:ext cx="8534400" cy="5334000"/>
          </a:xfrm>
        </p:spPr>
        <p:txBody>
          <a:bodyPr>
            <a:normAutofit/>
          </a:bodyPr>
          <a:lstStyle/>
          <a:p>
            <a:r>
              <a:rPr lang="en-IN" sz="2400" b="1" dirty="0" smtClean="0">
                <a:solidFill>
                  <a:schemeClr val="tx1"/>
                </a:solidFill>
              </a:rPr>
              <a:t>38</a:t>
            </a:r>
            <a:r>
              <a:rPr lang="en-IN" sz="2400" b="1" baseline="30000" dirty="0" smtClean="0">
                <a:solidFill>
                  <a:schemeClr val="tx1"/>
                </a:solidFill>
              </a:rPr>
              <a:t>th</a:t>
            </a:r>
            <a:r>
              <a:rPr lang="en-IN" sz="2400" b="1" dirty="0" smtClean="0">
                <a:solidFill>
                  <a:schemeClr val="tx1"/>
                </a:solidFill>
              </a:rPr>
              <a:t>Annual conference of </a:t>
            </a:r>
            <a:endParaRPr lang="en-US" sz="2400" dirty="0" smtClean="0">
              <a:solidFill>
                <a:schemeClr val="tx1"/>
              </a:solidFill>
            </a:endParaRPr>
          </a:p>
          <a:p>
            <a:r>
              <a:rPr lang="en-IN" sz="2400" b="1" dirty="0" smtClean="0">
                <a:solidFill>
                  <a:schemeClr val="tx1"/>
                </a:solidFill>
              </a:rPr>
              <a:t>Indian Association for Research in National Income and Wealth</a:t>
            </a:r>
            <a:endParaRPr lang="en-US" sz="2400" dirty="0" smtClean="0">
              <a:solidFill>
                <a:schemeClr val="tx1"/>
              </a:solidFill>
            </a:endParaRPr>
          </a:p>
          <a:p>
            <a:r>
              <a:rPr lang="en-IN" sz="2400" b="1" dirty="0" smtClean="0">
                <a:solidFill>
                  <a:schemeClr val="tx1"/>
                </a:solidFill>
              </a:rPr>
              <a:t>Sub theme: </a:t>
            </a:r>
            <a:r>
              <a:rPr lang="en-IN" sz="2400" b="1" i="1" dirty="0" smtClean="0">
                <a:solidFill>
                  <a:schemeClr val="tx1"/>
                </a:solidFill>
              </a:rPr>
              <a:t>Identification and Measurement of Digital Economy</a:t>
            </a:r>
            <a:endParaRPr lang="en-US" sz="2400" dirty="0" smtClean="0">
              <a:solidFill>
                <a:schemeClr val="tx1"/>
              </a:solidFill>
            </a:endParaRPr>
          </a:p>
          <a:p>
            <a:endParaRPr lang="en-US" sz="6400" dirty="0" smtClean="0"/>
          </a:p>
          <a:p>
            <a:r>
              <a:rPr lang="en-IN" b="1" dirty="0" smtClean="0"/>
              <a:t> </a:t>
            </a:r>
            <a:endParaRPr lang="en-US" dirty="0" smtClean="0"/>
          </a:p>
          <a:p>
            <a:endParaRPr lang="en-US" dirty="0"/>
          </a:p>
        </p:txBody>
      </p:sp>
      <p:graphicFrame>
        <p:nvGraphicFramePr>
          <p:cNvPr id="5" name="Table 4"/>
          <p:cNvGraphicFramePr>
            <a:graphicFrameLocks noGrp="1"/>
          </p:cNvGraphicFramePr>
          <p:nvPr/>
        </p:nvGraphicFramePr>
        <p:xfrm>
          <a:off x="0" y="2895600"/>
          <a:ext cx="9144000" cy="3474720"/>
        </p:xfrm>
        <a:graphic>
          <a:graphicData uri="http://schemas.openxmlformats.org/drawingml/2006/table">
            <a:tbl>
              <a:tblPr firstRow="1" bandRow="1">
                <a:tableStyleId>{5940675A-B579-460E-94D1-54222C63F5DA}</a:tableStyleId>
              </a:tblPr>
              <a:tblGrid>
                <a:gridCol w="4572000"/>
                <a:gridCol w="4572000"/>
              </a:tblGrid>
              <a:tr h="1922079">
                <a:tc>
                  <a:txBody>
                    <a:bodyPr/>
                    <a:lstStyle/>
                    <a:p>
                      <a:pPr algn="ctr"/>
                      <a:r>
                        <a:rPr lang="en-IN" sz="1800" b="1" dirty="0" smtClean="0"/>
                        <a:t>Sumit Kumar </a:t>
                      </a:r>
                      <a:r>
                        <a:rPr lang="en-IN" sz="1800" b="1" dirty="0" err="1" smtClean="0"/>
                        <a:t>Maji</a:t>
                      </a:r>
                      <a:r>
                        <a:rPr lang="en-IN" sz="1800" b="1" dirty="0" smtClean="0"/>
                        <a:t>, </a:t>
                      </a:r>
                      <a:r>
                        <a:rPr lang="en-IN" sz="1800" b="1" dirty="0" err="1" smtClean="0"/>
                        <a:t>Ph.D</a:t>
                      </a:r>
                      <a:r>
                        <a:rPr lang="en-IN" sz="1800" b="1" dirty="0" smtClean="0"/>
                        <a:t> (Commerce)</a:t>
                      </a:r>
                      <a:endParaRPr lang="en-US" sz="1800" dirty="0" smtClean="0"/>
                    </a:p>
                    <a:p>
                      <a:pPr algn="ctr"/>
                      <a:r>
                        <a:rPr lang="en-IN" sz="1800" dirty="0" smtClean="0"/>
                        <a:t>Assistant Professor</a:t>
                      </a:r>
                      <a:endParaRPr lang="en-US" sz="1800" dirty="0" smtClean="0"/>
                    </a:p>
                    <a:p>
                      <a:pPr algn="ctr"/>
                      <a:r>
                        <a:rPr lang="en-IN" sz="1800" dirty="0" smtClean="0"/>
                        <a:t>Dept. of Commerce</a:t>
                      </a:r>
                      <a:endParaRPr lang="en-US" sz="1800" dirty="0" smtClean="0"/>
                    </a:p>
                    <a:p>
                      <a:pPr algn="ctr"/>
                      <a:r>
                        <a:rPr lang="en-IN" sz="1800" dirty="0" smtClean="0"/>
                        <a:t>The University of </a:t>
                      </a:r>
                      <a:r>
                        <a:rPr lang="en-IN" sz="1800" dirty="0" err="1" smtClean="0"/>
                        <a:t>Burdwan</a:t>
                      </a:r>
                      <a:endParaRPr lang="en-US" sz="1800" dirty="0" smtClean="0"/>
                    </a:p>
                    <a:p>
                      <a:pPr algn="ctr"/>
                      <a:r>
                        <a:rPr lang="en-IN" sz="1800" dirty="0" smtClean="0"/>
                        <a:t>West Bengal, India</a:t>
                      </a:r>
                      <a:endParaRPr lang="en-US" sz="1800" dirty="0" smtClean="0"/>
                    </a:p>
                    <a:p>
                      <a:pPr algn="ctr"/>
                      <a:r>
                        <a:rPr lang="en-IN" sz="1800" dirty="0" smtClean="0"/>
                        <a:t>Cell: 9475939809</a:t>
                      </a:r>
                      <a:endParaRPr lang="en-US" sz="1800" dirty="0" smtClean="0"/>
                    </a:p>
                    <a:p>
                      <a:pPr algn="ctr"/>
                      <a:r>
                        <a:rPr lang="en-IN" sz="1800" dirty="0" smtClean="0"/>
                        <a:t>Email: </a:t>
                      </a:r>
                      <a:r>
                        <a:rPr lang="en-IN" sz="1800" u="sng" dirty="0" smtClean="0">
                          <a:hlinkClick r:id="rId2"/>
                        </a:rPr>
                        <a:t>2009sumitbu@gmail.com</a:t>
                      </a: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800" b="1" dirty="0" err="1" smtClean="0"/>
                        <a:t>ArindamLaha</a:t>
                      </a:r>
                      <a:r>
                        <a:rPr lang="en-IN" sz="1800" b="1" dirty="0" smtClean="0"/>
                        <a:t>, </a:t>
                      </a:r>
                      <a:r>
                        <a:rPr lang="en-IN" sz="1800" b="1" dirty="0" err="1" smtClean="0"/>
                        <a:t>Ph.D</a:t>
                      </a:r>
                      <a:r>
                        <a:rPr lang="en-IN" sz="1800" b="1" dirty="0" smtClean="0"/>
                        <a:t> (Economics)</a:t>
                      </a:r>
                      <a:endParaRPr lang="en-US" sz="1800" dirty="0" smtClean="0"/>
                    </a:p>
                    <a:p>
                      <a:pPr algn="ctr"/>
                      <a:r>
                        <a:rPr lang="en-IN" sz="1800" dirty="0" smtClean="0"/>
                        <a:t>Associate Professor and Head </a:t>
                      </a:r>
                      <a:endParaRPr lang="en-US" sz="1800" dirty="0" smtClean="0"/>
                    </a:p>
                    <a:p>
                      <a:pPr algn="ctr"/>
                      <a:r>
                        <a:rPr lang="en-IN" sz="1800" dirty="0" smtClean="0"/>
                        <a:t>Dept. of Commerce</a:t>
                      </a:r>
                      <a:endParaRPr lang="en-US" sz="1800" dirty="0" smtClean="0"/>
                    </a:p>
                    <a:p>
                      <a:pPr algn="ctr"/>
                      <a:r>
                        <a:rPr lang="en-IN" sz="1800" dirty="0" smtClean="0"/>
                        <a:t>The University of </a:t>
                      </a:r>
                      <a:r>
                        <a:rPr lang="en-IN" sz="1800" dirty="0" err="1" smtClean="0"/>
                        <a:t>Burdwan</a:t>
                      </a:r>
                      <a:endParaRPr lang="en-US" sz="1800" dirty="0" smtClean="0"/>
                    </a:p>
                    <a:p>
                      <a:pPr algn="ctr"/>
                      <a:r>
                        <a:rPr lang="en-IN" sz="1800" dirty="0" smtClean="0"/>
                        <a:t>West Bengal, India</a:t>
                      </a:r>
                      <a:endParaRPr lang="en-US" sz="1800" dirty="0" smtClean="0"/>
                    </a:p>
                    <a:p>
                      <a:pPr algn="ctr"/>
                      <a:r>
                        <a:rPr lang="en-IN" sz="1800" b="1" dirty="0" smtClean="0"/>
                        <a:t>Life Member of IARNIW</a:t>
                      </a:r>
                      <a:endParaRPr lang="en-US" sz="1800" dirty="0" smtClean="0"/>
                    </a:p>
                    <a:p>
                      <a:pPr algn="ctr"/>
                      <a:r>
                        <a:rPr lang="en-IN" sz="1800" dirty="0" smtClean="0"/>
                        <a:t>Cell: 9474601525</a:t>
                      </a:r>
                    </a:p>
                    <a:p>
                      <a:pPr algn="ctr"/>
                      <a:r>
                        <a:rPr lang="en-IN" dirty="0" smtClean="0"/>
                        <a:t>Email: </a:t>
                      </a:r>
                      <a:r>
                        <a:rPr lang="en-IN" u="sng" dirty="0" smtClean="0">
                          <a:hlinkClick r:id="rId3"/>
                        </a:rPr>
                        <a:t>alaha@com.buruniv.ac.in</a:t>
                      </a: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973521">
                <a:tc gridSpan="2">
                  <a:txBody>
                    <a:bodyPr/>
                    <a:lstStyle/>
                    <a:p>
                      <a:pPr algn="ctr"/>
                      <a:r>
                        <a:rPr lang="en-IN" sz="1800" b="1" dirty="0" smtClean="0"/>
                        <a:t>This ﻿research ﻿is﻿ a﻿ part ﻿of ﻿the﻿ ICSSR﻿ sponsored﻿ Minor ﻿Research ﻿Project ﻿entitled﻿ “The ﻿State ﻿of ﻿Digital Economy ﻿in ﻿West ﻿Bengal: ﻿Is ﻿there ﻿any ﻿Role ﻿of ﻿Digital ﻿and﻿ Financial ﻿Literacy?” ﻿undertaken ﻿at ﻿the﻿</a:t>
                      </a:r>
                      <a:br>
                        <a:rPr lang="en-IN" sz="1800" b="1" dirty="0" smtClean="0"/>
                      </a:br>
                      <a:r>
                        <a:rPr lang="en-IN" sz="1800" b="1" dirty="0" smtClean="0"/>
                        <a:t>Department ﻿of ﻿Commerce,﻿ The ﻿University ﻿of ﻿</a:t>
                      </a:r>
                      <a:r>
                        <a:rPr lang="en-IN" sz="1800" b="1" dirty="0" err="1" smtClean="0"/>
                        <a:t>Burdwan</a:t>
                      </a:r>
                      <a:endParaRPr lang="en-US"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229600" cy="579438"/>
          </a:xfrm>
        </p:spPr>
        <p:txBody>
          <a:bodyPr>
            <a:normAutofit fontScale="90000"/>
          </a:bodyPr>
          <a:lstStyle/>
          <a:p>
            <a:r>
              <a:rPr lang="en-US" b="1" dirty="0" smtClean="0"/>
              <a:t>Concluding Remarks</a:t>
            </a:r>
            <a:endParaRPr lang="en-US" b="1" dirty="0"/>
          </a:p>
        </p:txBody>
      </p:sp>
      <p:sp>
        <p:nvSpPr>
          <p:cNvPr id="6" name="Content Placeholder 5"/>
          <p:cNvSpPr>
            <a:spLocks noGrp="1"/>
          </p:cNvSpPr>
          <p:nvPr>
            <p:ph idx="1"/>
          </p:nvPr>
        </p:nvSpPr>
        <p:spPr>
          <a:xfrm>
            <a:off x="457200" y="762000"/>
            <a:ext cx="8229600" cy="5867400"/>
          </a:xfrm>
        </p:spPr>
        <p:txBody>
          <a:bodyPr>
            <a:normAutofit/>
          </a:bodyPr>
          <a:lstStyle/>
          <a:p>
            <a:pPr algn="just">
              <a:buFont typeface="Wingdings" pitchFamily="2" charset="2"/>
              <a:buChar char="q"/>
            </a:pPr>
            <a:r>
              <a:rPr lang="en-US" dirty="0" smtClean="0"/>
              <a:t> DE are to be strengthened in </a:t>
            </a:r>
            <a:r>
              <a:rPr lang="en-US" dirty="0" smtClean="0"/>
              <a:t>India especially amongst the Eastern </a:t>
            </a:r>
            <a:r>
              <a:rPr lang="en-US" dirty="0" smtClean="0"/>
              <a:t>States.</a:t>
            </a:r>
          </a:p>
          <a:p>
            <a:pPr algn="just">
              <a:buFont typeface="Wingdings" pitchFamily="2" charset="2"/>
              <a:buChar char="q"/>
            </a:pPr>
            <a:r>
              <a:rPr lang="en-US" dirty="0" smtClean="0"/>
              <a:t> </a:t>
            </a:r>
            <a:r>
              <a:rPr lang="en-US" dirty="0" smtClean="0"/>
              <a:t>Digital skill to be improved in Assam, Bihar, Gujarat, MP, NE Cluster, Orissa, Rajasthan, UP, WB.</a:t>
            </a:r>
          </a:p>
          <a:p>
            <a:pPr algn="just">
              <a:buFont typeface="Wingdings" pitchFamily="2" charset="2"/>
              <a:buChar char="q"/>
            </a:pPr>
            <a:r>
              <a:rPr lang="en-US" dirty="0" smtClean="0"/>
              <a:t> Financial </a:t>
            </a:r>
            <a:r>
              <a:rPr lang="en-US" dirty="0" smtClean="0"/>
              <a:t>skill to be improved </a:t>
            </a:r>
            <a:r>
              <a:rPr lang="en-US" dirty="0" smtClean="0"/>
              <a:t>in </a:t>
            </a:r>
            <a:r>
              <a:rPr lang="en-US" dirty="0" smtClean="0"/>
              <a:t>Bihar, Gujarat, </a:t>
            </a:r>
            <a:r>
              <a:rPr lang="en-US" dirty="0" smtClean="0"/>
              <a:t>Kerala, MP</a:t>
            </a:r>
            <a:r>
              <a:rPr lang="en-US" dirty="0" smtClean="0"/>
              <a:t>, Rajasthan, </a:t>
            </a:r>
            <a:r>
              <a:rPr lang="en-US" dirty="0" smtClean="0"/>
              <a:t>Tamil Nadu, UP, </a:t>
            </a:r>
            <a:r>
              <a:rPr lang="en-US" dirty="0" smtClean="0"/>
              <a:t>NE </a:t>
            </a:r>
            <a:r>
              <a:rPr lang="en-US" dirty="0" smtClean="0"/>
              <a:t>Cluster.</a:t>
            </a:r>
          </a:p>
          <a:p>
            <a:pPr algn="just">
              <a:buFont typeface="Wingdings" pitchFamily="2" charset="2"/>
              <a:buChar char="q"/>
            </a:pPr>
            <a:r>
              <a:rPr lang="en-US" dirty="0" smtClean="0"/>
              <a:t> </a:t>
            </a:r>
            <a:r>
              <a:rPr lang="en-US" dirty="0" smtClean="0"/>
              <a:t>Both digital and financial skill are important in promoting DE but digital skill holds the key.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normAutofit fontScale="90000"/>
          </a:bodyPr>
          <a:lstStyle/>
          <a:p>
            <a:r>
              <a:rPr lang="en-IN" b="1" dirty="0" smtClean="0"/>
              <a:t/>
            </a:r>
            <a:br>
              <a:rPr lang="en-IN" b="1" dirty="0" smtClean="0"/>
            </a:br>
            <a:r>
              <a:rPr lang="en-IN" b="1" dirty="0" smtClean="0"/>
              <a:t>Statement of the Problem</a:t>
            </a:r>
            <a:br>
              <a:rPr lang="en-IN" b="1" dirty="0" smtClean="0"/>
            </a:br>
            <a:endParaRPr lang="en-US" dirty="0"/>
          </a:p>
        </p:txBody>
      </p:sp>
      <p:sp>
        <p:nvSpPr>
          <p:cNvPr id="3" name="Content Placeholder 2"/>
          <p:cNvSpPr>
            <a:spLocks noGrp="1"/>
          </p:cNvSpPr>
          <p:nvPr>
            <p:ph idx="1"/>
          </p:nvPr>
        </p:nvSpPr>
        <p:spPr>
          <a:xfrm>
            <a:off x="152400" y="838200"/>
            <a:ext cx="8763000" cy="5791200"/>
          </a:xfrm>
        </p:spPr>
        <p:txBody>
          <a:bodyPr>
            <a:normAutofit fontScale="85000" lnSpcReduction="20000"/>
          </a:bodyPr>
          <a:lstStyle/>
          <a:p>
            <a:pPr marL="0" algn="just">
              <a:buFont typeface="Wingdings" pitchFamily="2" charset="2"/>
              <a:buChar char="ü"/>
            </a:pPr>
            <a:r>
              <a:rPr lang="en-IN" dirty="0" smtClean="0"/>
              <a:t>The strength of the digital economy lies in its spill-over effect that promotes economic growth, ability of lowering non-accelerant inflation rate of unemployment, equilibrating inflation and unemployment in short run, introducing of innovative and quality products and services and dampening the business cycle (which allows the economy to operate at full capacity) and controlling corruption.</a:t>
            </a:r>
          </a:p>
          <a:p>
            <a:pPr marL="0" algn="just">
              <a:buFont typeface="Wingdings" pitchFamily="2" charset="2"/>
              <a:buChar char="ü"/>
            </a:pPr>
            <a:r>
              <a:rPr lang="en-IN" dirty="0" smtClean="0"/>
              <a:t>However, the transformation into the digital economy is conditioned upon the state of the financial and digital literacy in the context of the present knowledge economy.</a:t>
            </a:r>
          </a:p>
          <a:p>
            <a:pPr marL="0" algn="just">
              <a:buFont typeface="Wingdings" pitchFamily="2" charset="2"/>
              <a:buChar char="ü"/>
            </a:pPr>
            <a:r>
              <a:rPr lang="en-IN" dirty="0" smtClean="0"/>
              <a:t>The importance of these two can be understood from the linkage with Sustainable Development Goal 4 in general and linkage of digital literacy in particular with SDG Target 4.4 with Target Indicator 4.4.1. </a:t>
            </a:r>
            <a:r>
              <a:rPr lang="en-IN" b="1" dirty="0" smtClean="0"/>
              <a:t>“</a:t>
            </a:r>
            <a:r>
              <a:rPr lang="en-IN" dirty="0" smtClean="0"/>
              <a:t>Inclusive and quality education for all and promote lifelong learning”</a:t>
            </a:r>
            <a:endParaRPr lang="en-US" dirty="0" smtClean="0"/>
          </a:p>
          <a:p>
            <a:pPr marL="0" algn="just">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05800" cy="1066800"/>
          </a:xfrm>
        </p:spPr>
        <p:txBody>
          <a:bodyPr>
            <a:normAutofit fontScale="90000"/>
          </a:bodyPr>
          <a:lstStyle/>
          <a:p>
            <a:r>
              <a:rPr lang="en-IN" b="1" dirty="0" smtClean="0"/>
              <a:t/>
            </a:r>
            <a:br>
              <a:rPr lang="en-IN" b="1" dirty="0" smtClean="0"/>
            </a:br>
            <a:r>
              <a:rPr lang="en-IN" b="1" dirty="0" smtClean="0"/>
              <a:t>Research Gap &amp; Objective of the Study</a:t>
            </a:r>
            <a:r>
              <a:rPr lang="en-US" sz="5300" dirty="0" smtClean="0"/>
              <a:t/>
            </a:r>
            <a:br>
              <a:rPr lang="en-US" sz="5300" dirty="0" smtClean="0"/>
            </a:br>
            <a:endParaRPr lang="en-US" dirty="0"/>
          </a:p>
        </p:txBody>
      </p:sp>
      <p:sp>
        <p:nvSpPr>
          <p:cNvPr id="3" name="Content Placeholder 2"/>
          <p:cNvSpPr>
            <a:spLocks noGrp="1"/>
          </p:cNvSpPr>
          <p:nvPr>
            <p:ph idx="1"/>
          </p:nvPr>
        </p:nvSpPr>
        <p:spPr>
          <a:xfrm>
            <a:off x="0" y="1447800"/>
            <a:ext cx="9144000" cy="5410200"/>
          </a:xfrm>
        </p:spPr>
        <p:txBody>
          <a:bodyPr>
            <a:normAutofit fontScale="32500" lnSpcReduction="20000"/>
          </a:bodyPr>
          <a:lstStyle/>
          <a:p>
            <a:pPr marL="0" algn="just">
              <a:buFont typeface="Wingdings" pitchFamily="2" charset="2"/>
              <a:buChar char="q"/>
            </a:pPr>
            <a:r>
              <a:rPr lang="en-IN" sz="9600" dirty="0" smtClean="0"/>
              <a:t>The studies so far conducted have failed to highlight the state the digital economy in India and the existence of the inter-state variation in it. </a:t>
            </a:r>
          </a:p>
          <a:p>
            <a:pPr marL="0" algn="just">
              <a:buFont typeface="Wingdings" pitchFamily="2" charset="2"/>
              <a:buChar char="q"/>
            </a:pPr>
            <a:r>
              <a:rPr lang="en-IN" sz="9600" dirty="0" smtClean="0"/>
              <a:t>There is dearth of literature which have tried to bring out the association between the digital economy and the digital and financial literacy. </a:t>
            </a:r>
          </a:p>
          <a:p>
            <a:pPr marL="0" algn="just">
              <a:buFont typeface="Wingdings" pitchFamily="2" charset="2"/>
              <a:buChar char="ü"/>
            </a:pPr>
            <a:r>
              <a:rPr lang="en-IN" sz="9600" dirty="0" smtClean="0"/>
              <a:t>Effort is made to explore the inter-state variation in the state of digital economy, financial literacy and digital literacy in India.</a:t>
            </a:r>
          </a:p>
          <a:p>
            <a:pPr marL="0" algn="just">
              <a:buFont typeface="Wingdings" pitchFamily="2" charset="2"/>
              <a:buChar char="ü"/>
            </a:pPr>
            <a:r>
              <a:rPr lang="en-IN" sz="9600" dirty="0" smtClean="0"/>
              <a:t> In addition attempt is also made in this paper to explore a relationship between the digital economy, financial literacy and digital literacy.</a:t>
            </a:r>
            <a:r>
              <a:rPr lang="en-IN" sz="5600" dirty="0" smtClean="0"/>
              <a:t> </a:t>
            </a:r>
            <a:endParaRPr lang="en-US" sz="5600" dirty="0" smtClean="0"/>
          </a:p>
          <a:p>
            <a:pPr>
              <a:buFont typeface="Wingdings" pitchFamily="2" charset="2"/>
              <a:buChar char="ü"/>
            </a:pP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600" b="1" dirty="0" smtClean="0"/>
              <a:t/>
            </a:r>
            <a:br>
              <a:rPr lang="en-IN" sz="3600" b="1" dirty="0" smtClean="0"/>
            </a:br>
            <a:r>
              <a:rPr lang="en-IN" sz="3600" b="1" dirty="0" smtClean="0"/>
              <a:t>Relationship between Digital Economy and Skill Development: A Conceptual Framework </a:t>
            </a:r>
            <a:r>
              <a:rPr lang="en-US" dirty="0" smtClean="0"/>
              <a:t/>
            </a:r>
            <a:br>
              <a:rPr lang="en-US" dirty="0" smtClean="0"/>
            </a:br>
            <a:endParaRPr lang="en-US" dirty="0"/>
          </a:p>
        </p:txBody>
      </p:sp>
      <p:pic>
        <p:nvPicPr>
          <p:cNvPr id="4" name="Content Placeholder 3"/>
          <p:cNvPicPr>
            <a:picLocks noGrp="1"/>
          </p:cNvPicPr>
          <p:nvPr>
            <p:ph idx="1"/>
          </p:nvPr>
        </p:nvPicPr>
        <p:blipFill>
          <a:blip r:embed="rId2"/>
          <a:srcRect/>
          <a:stretch>
            <a:fillRect/>
          </a:stretch>
        </p:blipFill>
        <p:spPr bwMode="auto">
          <a:xfrm>
            <a:off x="152400" y="1371600"/>
            <a:ext cx="8763000" cy="4800599"/>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55638"/>
          </a:xfrm>
        </p:spPr>
        <p:txBody>
          <a:bodyPr>
            <a:normAutofit fontScale="90000"/>
          </a:bodyPr>
          <a:lstStyle/>
          <a:p>
            <a:r>
              <a:rPr lang="en-IN" b="1" dirty="0" smtClean="0"/>
              <a:t>Data Sources &amp; </a:t>
            </a:r>
            <a:r>
              <a:rPr lang="en-US" b="1" dirty="0" smtClean="0"/>
              <a:t>Methodology</a:t>
            </a:r>
            <a:endParaRPr lang="en-US" dirty="0"/>
          </a:p>
        </p:txBody>
      </p:sp>
      <p:sp>
        <p:nvSpPr>
          <p:cNvPr id="3" name="Content Placeholder 2"/>
          <p:cNvSpPr>
            <a:spLocks noGrp="1"/>
          </p:cNvSpPr>
          <p:nvPr>
            <p:ph idx="1"/>
          </p:nvPr>
        </p:nvSpPr>
        <p:spPr>
          <a:xfrm>
            <a:off x="0" y="838200"/>
            <a:ext cx="9144000" cy="6019800"/>
          </a:xfrm>
        </p:spPr>
        <p:txBody>
          <a:bodyPr>
            <a:normAutofit/>
          </a:bodyPr>
          <a:lstStyle/>
          <a:p>
            <a:pPr marL="0" algn="just">
              <a:buFont typeface="Wingdings" pitchFamily="2" charset="2"/>
              <a:buChar char="v"/>
            </a:pPr>
            <a:r>
              <a:rPr lang="en-IN" sz="1600" b="1" dirty="0" smtClean="0"/>
              <a:t>Data Sources: </a:t>
            </a:r>
            <a:r>
              <a:rPr lang="en-IN" sz="1600" dirty="0" smtClean="0"/>
              <a:t>The present study is essentially analytical in nature. For the purpose of the study the required data were collected from various secondary sources such as Telecom Statistics India-2018 (published by Economics Research Unit – Statistics, Department of Telecommunications,  Ministry of Communications, Government of India), Telecom Sector in India: A Decadal Profile 2012 (published by Telecom Regulatory Authority of India), Financial Inclusion Insight Survey Database and All India Survey on Higher Education Reports from 2010-11 to 2017-18 (published by Department of Higher Education, Ministry of Human Resource Development, Government of India). </a:t>
            </a:r>
          </a:p>
          <a:p>
            <a:pPr marL="0" algn="just">
              <a:buFont typeface="Wingdings" pitchFamily="2" charset="2"/>
              <a:buChar char="v"/>
            </a:pPr>
            <a:r>
              <a:rPr lang="en-IN" sz="1600" b="1" dirty="0" smtClean="0"/>
              <a:t>Construction of DEI: </a:t>
            </a:r>
            <a:r>
              <a:rPr lang="en-IN" sz="1600" dirty="0" smtClean="0"/>
              <a:t>While constructing the DEI Index, both the ‘Use’ proxy of the demand side (fixed broadband density per 100 inhabitants and mobile broadband density per 100 inhabitants ) and ‘Access’ indicator of supply side (wire line </a:t>
            </a:r>
            <a:r>
              <a:rPr lang="en-IN" sz="1600" dirty="0" err="1" smtClean="0"/>
              <a:t>tele</a:t>
            </a:r>
            <a:r>
              <a:rPr lang="en-IN" sz="1600" dirty="0" smtClean="0"/>
              <a:t>-density per 100 inhabitants and wireless </a:t>
            </a:r>
            <a:r>
              <a:rPr lang="en-IN" sz="1600" dirty="0" err="1" smtClean="0"/>
              <a:t>tele</a:t>
            </a:r>
            <a:r>
              <a:rPr lang="en-IN" sz="1600" dirty="0" smtClean="0"/>
              <a:t>-density per 100 inhabitants)were taken into account. DEI Index was computed using normalized inverse Euclidean distance of the ‘Use’ and ‘Access’ dimension indices from their ideal values. Algebraically, </a:t>
            </a:r>
          </a:p>
          <a:p>
            <a:pPr marL="0" algn="just">
              <a:buFont typeface="Wingdings" pitchFamily="2" charset="2"/>
              <a:buChar char="v"/>
            </a:pPr>
            <a:endParaRPr lang="en-US" sz="1600" dirty="0" smtClean="0"/>
          </a:p>
          <a:p>
            <a:pPr marL="0">
              <a:buFont typeface="Wingdings" pitchFamily="2" charset="2"/>
              <a:buChar char="v"/>
            </a:pPr>
            <a:r>
              <a:rPr lang="en-IN" sz="1600" b="1" dirty="0" smtClean="0"/>
              <a:t>Measuring Financial and Digital Literacy: </a:t>
            </a:r>
            <a:r>
              <a:rPr lang="en-IN" sz="1600" dirty="0" smtClean="0"/>
              <a:t>The financial literacy scores of different states have been computed from the Financial Inclusion Insight database for India for 2014 and 2017. To assess the financial literacy as per the OECD accepted methodology, financial knowledge, financial behaviour and financial attitude were considered. In the said database survey in various Indian states are carried out. In that survey questionnaire there are questions on financial knowledge, financial behaviour and financial attitude amongst others. For the purpose of this study all these dimensions were taken into account to get a composite score indicating financial literacy. However, measurement of digital literacy was a problematic issue. In India, in 2017 digital literacy was measured for the people across various states in India who were earlier trained under National Digital Literacy Mission but since it was measuring the level of digital literacy for a segment of the people across different states it could not be taken as a proxy of digital literacy.</a:t>
            </a:r>
            <a:endParaRPr lang="en-US" sz="1600" dirty="0"/>
          </a:p>
        </p:txBody>
      </p:sp>
      <p:pic>
        <p:nvPicPr>
          <p:cNvPr id="4" name="Picture 1"/>
          <p:cNvPicPr>
            <a:picLocks noChangeAspect="1" noChangeArrowheads="1"/>
          </p:cNvPicPr>
          <p:nvPr/>
        </p:nvPicPr>
        <p:blipFill>
          <a:blip r:embed="rId2">
            <a:clrChange>
              <a:clrFrom>
                <a:srgbClr val="FFFFFF"/>
              </a:clrFrom>
              <a:clrTo>
                <a:srgbClr val="FFFFFF">
                  <a:alpha val="0"/>
                </a:srgbClr>
              </a:clrTo>
            </a:clrChange>
            <a:lum bright="-30000" contrast="-20000"/>
          </a:blip>
          <a:srcRect/>
          <a:stretch>
            <a:fillRect/>
          </a:stretch>
        </p:blipFill>
        <p:spPr bwMode="auto">
          <a:xfrm>
            <a:off x="4953000" y="3733800"/>
            <a:ext cx="3886200" cy="5175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03238"/>
          </a:xfrm>
        </p:spPr>
        <p:txBody>
          <a:bodyPr>
            <a:noAutofit/>
          </a:bodyPr>
          <a:lstStyle/>
          <a:p>
            <a:r>
              <a:rPr lang="en-IN" sz="2800" b="1" dirty="0" smtClean="0"/>
              <a:t>Data Sources &amp; </a:t>
            </a:r>
            <a:r>
              <a:rPr lang="en-US" sz="2800" b="1" dirty="0" smtClean="0"/>
              <a:t>Methodology</a:t>
            </a:r>
            <a:endParaRPr lang="en-US" sz="2800" b="1" dirty="0"/>
          </a:p>
        </p:txBody>
      </p:sp>
      <p:sp>
        <p:nvSpPr>
          <p:cNvPr id="3" name="Content Placeholder 2"/>
          <p:cNvSpPr>
            <a:spLocks noGrp="1"/>
          </p:cNvSpPr>
          <p:nvPr>
            <p:ph idx="1"/>
          </p:nvPr>
        </p:nvSpPr>
        <p:spPr>
          <a:xfrm>
            <a:off x="0" y="304800"/>
            <a:ext cx="9144000" cy="6553200"/>
          </a:xfrm>
        </p:spPr>
        <p:txBody>
          <a:bodyPr>
            <a:noAutofit/>
          </a:bodyPr>
          <a:lstStyle/>
          <a:p>
            <a:pPr marL="0" algn="just">
              <a:buFont typeface="Wingdings" pitchFamily="2" charset="2"/>
              <a:buChar char="v"/>
            </a:pPr>
            <a:r>
              <a:rPr lang="en-IN" sz="1800" dirty="0" smtClean="0"/>
              <a:t>No other credible source of data on digital literacy could be found. International Telecommunication Union (ITU) is an international organization which measures the ICT Development Index (IDI) of which digital skill is an important component. In measuring digital skill, ITU takes into consideration the Adult Literacy Rate and Gross Enrolment Ratio (GER) in secondary and tertiary level. Unfortunately, in India, state level data on such a disaggregated level such as GER in secondary and tertiary education is not available. Moreover, the Adult Literacy Rate for states in India is neither available for 2014 nor 2017 under Census and NSSO data. Keeping in mind such data limitation, it was decided that GER in higher education(which is available from AISHE Reports) will be taken up as the closest possible proxy for digital literacy in line with IDI for the purpose of the study.</a:t>
            </a:r>
          </a:p>
          <a:p>
            <a:pPr marL="0" algn="just">
              <a:buFont typeface="Wingdings" pitchFamily="2" charset="2"/>
              <a:buChar char="v"/>
            </a:pPr>
            <a:r>
              <a:rPr lang="en-IN" sz="1800" b="1" dirty="0" smtClean="0"/>
              <a:t>Canonical Correlation Analysis: </a:t>
            </a:r>
            <a:r>
              <a:rPr lang="en-IN" sz="1800" dirty="0" smtClean="0"/>
              <a:t>As there are many components of the digital economy index and skill index and determination of exogenous and endogenous set of variables are not theoretically established, simple measures of correlation analysis such as Pearson Correlation, Spearman’s correlation or Kendall’s correlation are not capable of measuring the nature and magnitude of association amongst the underlying variables. This kind of situation can be taken care of by Canonical Correlation Analysis (CCA). It is a multivariate form of general linear regression model which can be applied to explore the relationship amongst two or more variables each consisting of at least two variables (Thompson, 2005). In CCA first the canonical </a:t>
            </a:r>
            <a:r>
              <a:rPr lang="en-IN" sz="1800" dirty="0" err="1" smtClean="0"/>
              <a:t>variates</a:t>
            </a:r>
            <a:r>
              <a:rPr lang="en-IN" sz="1800" dirty="0" smtClean="0"/>
              <a:t> are constituted by taking into account the weighted sum of the variables and then the strength of the association between such canonical </a:t>
            </a:r>
            <a:r>
              <a:rPr lang="en-IN" sz="1800" dirty="0" err="1" smtClean="0"/>
              <a:t>variates</a:t>
            </a:r>
            <a:r>
              <a:rPr lang="en-IN" sz="1800" dirty="0" smtClean="0"/>
              <a:t> are explored using CCA. By allowing for multiple variables on both the ‘dependent’ and the ‘independent’ side of the relationship, this method allows for a better understanding of the association between digital economy and skill than techniques that only have one ‘dependent’ variable and multiple independent variables.</a:t>
            </a:r>
            <a:endParaRPr lang="en-US" sz="1800" dirty="0" smtClean="0"/>
          </a:p>
          <a:p>
            <a:pPr marL="0" algn="just"/>
            <a:endParaRPr lang="en-US" sz="1600" dirty="0" smtClean="0"/>
          </a:p>
          <a:p>
            <a:endParaRPr lang="en-US" sz="1600"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lum bright="-40000" contrast="40000"/>
          </a:blip>
          <a:srcRect/>
          <a:stretch>
            <a:fillRect/>
          </a:stretch>
        </p:blipFill>
        <p:spPr bwMode="auto">
          <a:xfrm>
            <a:off x="4114800" y="381000"/>
            <a:ext cx="5029199" cy="6477000"/>
          </a:xfrm>
          <a:prstGeom prst="rect">
            <a:avLst/>
          </a:prstGeom>
          <a:noFill/>
          <a:ln w="9525">
            <a:noFill/>
            <a:miter lim="800000"/>
            <a:headEnd/>
            <a:tailEnd/>
          </a:ln>
          <a:effectLst/>
        </p:spPr>
      </p:pic>
      <p:sp>
        <p:nvSpPr>
          <p:cNvPr id="5" name="Title 4"/>
          <p:cNvSpPr>
            <a:spLocks noGrp="1"/>
          </p:cNvSpPr>
          <p:nvPr>
            <p:ph type="title"/>
          </p:nvPr>
        </p:nvSpPr>
        <p:spPr>
          <a:xfrm>
            <a:off x="2590800" y="0"/>
            <a:ext cx="3886200" cy="457200"/>
          </a:xfrm>
        </p:spPr>
        <p:txBody>
          <a:bodyPr>
            <a:normAutofit fontScale="90000"/>
          </a:bodyPr>
          <a:lstStyle/>
          <a:p>
            <a:r>
              <a:rPr lang="en-US" sz="3200" b="1" dirty="0" smtClean="0"/>
              <a:t>Results &amp; Discussion: </a:t>
            </a:r>
            <a:endParaRPr lang="en-US" sz="3200" dirty="0"/>
          </a:p>
        </p:txBody>
      </p:sp>
      <p:sp>
        <p:nvSpPr>
          <p:cNvPr id="6" name="Text Placeholder 5"/>
          <p:cNvSpPr>
            <a:spLocks noGrp="1"/>
          </p:cNvSpPr>
          <p:nvPr>
            <p:ph type="body" sz="half" idx="2"/>
          </p:nvPr>
        </p:nvSpPr>
        <p:spPr>
          <a:xfrm>
            <a:off x="0" y="533400"/>
            <a:ext cx="4038600" cy="6096000"/>
          </a:xfrm>
        </p:spPr>
        <p:txBody>
          <a:bodyPr>
            <a:normAutofit lnSpcReduction="10000"/>
          </a:bodyPr>
          <a:lstStyle/>
          <a:p>
            <a:r>
              <a:rPr lang="en-US" sz="2400" b="1" dirty="0" smtClean="0"/>
              <a:t>Highlights of Inter State Variation in Digital Econom</a:t>
            </a:r>
            <a:r>
              <a:rPr lang="en-US" sz="2400" dirty="0" smtClean="0"/>
              <a:t>y:</a:t>
            </a:r>
          </a:p>
          <a:p>
            <a:pPr algn="just">
              <a:buFont typeface="Wingdings" pitchFamily="2" charset="2"/>
              <a:buChar char="q"/>
            </a:pPr>
            <a:r>
              <a:rPr lang="en-US" sz="2400" dirty="0" smtClean="0"/>
              <a:t> Southern States are good in terms of DEI.</a:t>
            </a:r>
          </a:p>
          <a:p>
            <a:pPr algn="just">
              <a:buFont typeface="Wingdings" pitchFamily="2" charset="2"/>
              <a:buChar char="q"/>
            </a:pPr>
            <a:r>
              <a:rPr lang="en-US" sz="2400" dirty="0" smtClean="0"/>
              <a:t> Eastern States are laggards.</a:t>
            </a:r>
          </a:p>
          <a:p>
            <a:pPr algn="just">
              <a:buFont typeface="Wingdings" pitchFamily="2" charset="2"/>
              <a:buChar char="q"/>
            </a:pPr>
            <a:r>
              <a:rPr lang="en-US" sz="2400" dirty="0" smtClean="0"/>
              <a:t> Good Performers: </a:t>
            </a:r>
            <a:r>
              <a:rPr lang="en-IN" sz="2400" dirty="0" smtClean="0"/>
              <a:t>Karnataka, Kerala, Punjab, Tamil Nadu, Gujarat and Himachal Pradesh</a:t>
            </a:r>
          </a:p>
          <a:p>
            <a:pPr algn="just">
              <a:buFont typeface="Wingdings" pitchFamily="2" charset="2"/>
              <a:buChar char="q"/>
            </a:pPr>
            <a:r>
              <a:rPr lang="en-IN" sz="2400" dirty="0" smtClean="0"/>
              <a:t> Poor Performers: Assam, Bihar, Madhya Pradesh, Orissa, Uttar Pradesh and West Bengal.</a:t>
            </a:r>
          </a:p>
          <a:p>
            <a:pPr algn="just">
              <a:buFont typeface="Wingdings" pitchFamily="2" charset="2"/>
              <a:buChar char="q"/>
            </a:pPr>
            <a:r>
              <a:rPr lang="en-IN" sz="2400" dirty="0" smtClean="0"/>
              <a:t> DE did not changed significantly for majority of the Indian States during 2014 to 2017.</a:t>
            </a:r>
            <a:endParaRPr lang="en-US" sz="2400" dirty="0" smtClean="0"/>
          </a:p>
          <a:p>
            <a:pPr>
              <a:buFont typeface="Wingdings" pitchFamily="2" charset="2"/>
              <a:buChar char="q"/>
            </a:pPr>
            <a:endParaRPr lang="en-US" sz="2400"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lum bright="-40000" contrast="40000"/>
          </a:blip>
          <a:srcRect/>
          <a:stretch>
            <a:fillRect/>
          </a:stretch>
        </p:blipFill>
        <p:spPr bwMode="auto">
          <a:xfrm>
            <a:off x="4038600" y="0"/>
            <a:ext cx="5105400" cy="6858000"/>
          </a:xfrm>
          <a:prstGeom prst="rect">
            <a:avLst/>
          </a:prstGeom>
          <a:noFill/>
          <a:ln w="9525">
            <a:noFill/>
            <a:miter lim="800000"/>
            <a:headEnd/>
            <a:tailEnd/>
          </a:ln>
          <a:effectLst/>
        </p:spPr>
      </p:pic>
      <p:sp>
        <p:nvSpPr>
          <p:cNvPr id="3" name="Title 2"/>
          <p:cNvSpPr>
            <a:spLocks noGrp="1"/>
          </p:cNvSpPr>
          <p:nvPr>
            <p:ph type="title"/>
          </p:nvPr>
        </p:nvSpPr>
        <p:spPr>
          <a:xfrm>
            <a:off x="228600" y="0"/>
            <a:ext cx="3581400" cy="1054100"/>
          </a:xfrm>
        </p:spPr>
        <p:txBody>
          <a:bodyPr/>
          <a:lstStyle/>
          <a:p>
            <a:pPr algn="just"/>
            <a:r>
              <a:rPr lang="en-US" dirty="0" smtClean="0"/>
              <a:t>Highlights of Inter State Variation in Digital &amp; Financial Literacy:</a:t>
            </a:r>
            <a:endParaRPr lang="en-US" dirty="0"/>
          </a:p>
        </p:txBody>
      </p:sp>
      <p:sp>
        <p:nvSpPr>
          <p:cNvPr id="5" name="Text Placeholder 4"/>
          <p:cNvSpPr>
            <a:spLocks noGrp="1"/>
          </p:cNvSpPr>
          <p:nvPr>
            <p:ph type="body" sz="half" idx="2"/>
          </p:nvPr>
        </p:nvSpPr>
        <p:spPr>
          <a:xfrm>
            <a:off x="228600" y="1066800"/>
            <a:ext cx="3733800" cy="5562600"/>
          </a:xfrm>
        </p:spPr>
        <p:txBody>
          <a:bodyPr>
            <a:normAutofit fontScale="92500" lnSpcReduction="10000"/>
          </a:bodyPr>
          <a:lstStyle/>
          <a:p>
            <a:pPr>
              <a:buFont typeface="Wingdings" pitchFamily="2" charset="2"/>
              <a:buChar char="q"/>
            </a:pPr>
            <a:r>
              <a:rPr lang="en-US" sz="2400" dirty="0" smtClean="0"/>
              <a:t> </a:t>
            </a:r>
            <a:r>
              <a:rPr lang="en-IN" sz="2400" dirty="0" smtClean="0"/>
              <a:t>Financial literacy index and digital literacy index clearly suggest a contrasting picture.</a:t>
            </a:r>
            <a:r>
              <a:rPr lang="en-US" sz="2400" dirty="0" smtClean="0"/>
              <a:t> </a:t>
            </a:r>
          </a:p>
          <a:p>
            <a:pPr>
              <a:buFont typeface="Wingdings" pitchFamily="2" charset="2"/>
              <a:buChar char="q"/>
            </a:pPr>
            <a:r>
              <a:rPr lang="en-US" sz="2400" dirty="0" smtClean="0"/>
              <a:t> Marginal Improvement in Skill Index: </a:t>
            </a:r>
            <a:r>
              <a:rPr lang="en-IN" sz="2400" dirty="0" smtClean="0"/>
              <a:t>Himachal Pradesh, Tamil Nadu, Andhra Pradesh, Karnataka, North East, West Bengal, Assam, Gujarat and Bihar.</a:t>
            </a:r>
          </a:p>
          <a:p>
            <a:pPr>
              <a:buFont typeface="Wingdings" pitchFamily="2" charset="2"/>
              <a:buChar char="q"/>
            </a:pPr>
            <a:r>
              <a:rPr lang="en-IN" sz="2400" dirty="0" smtClean="0"/>
              <a:t> Significant improvement in Skill Index: Maharashtra, Uttar Pradesh, Orissa, and Madhya Pradesh</a:t>
            </a:r>
          </a:p>
          <a:p>
            <a:pPr>
              <a:buFont typeface="Wingdings" pitchFamily="2" charset="2"/>
              <a:buChar char="q"/>
            </a:pPr>
            <a:r>
              <a:rPr lang="en-IN" sz="2400" dirty="0" smtClean="0"/>
              <a:t> Decline in Skill Index:</a:t>
            </a:r>
            <a:r>
              <a:rPr lang="en-US" sz="2400" dirty="0" smtClean="0"/>
              <a:t> </a:t>
            </a:r>
            <a:r>
              <a:rPr lang="en-IN" sz="2400" dirty="0" smtClean="0"/>
              <a:t>Punjab, Haryana, Rajasthan and Kerala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lum bright="-40000"/>
          </a:blip>
          <a:srcRect/>
          <a:stretch>
            <a:fillRect/>
          </a:stretch>
        </p:blipFill>
        <p:spPr bwMode="auto">
          <a:xfrm>
            <a:off x="2667000" y="0"/>
            <a:ext cx="6477000" cy="6858000"/>
          </a:xfrm>
          <a:prstGeom prst="rect">
            <a:avLst/>
          </a:prstGeom>
          <a:noFill/>
          <a:ln w="9525">
            <a:noFill/>
            <a:miter lim="800000"/>
            <a:headEnd/>
            <a:tailEnd/>
          </a:ln>
          <a:effectLst/>
        </p:spPr>
      </p:pic>
      <p:sp>
        <p:nvSpPr>
          <p:cNvPr id="3" name="Title 2"/>
          <p:cNvSpPr>
            <a:spLocks noGrp="1"/>
          </p:cNvSpPr>
          <p:nvPr>
            <p:ph type="title"/>
          </p:nvPr>
        </p:nvSpPr>
        <p:spPr>
          <a:xfrm>
            <a:off x="0" y="0"/>
            <a:ext cx="2743200" cy="914400"/>
          </a:xfrm>
        </p:spPr>
        <p:txBody>
          <a:bodyPr>
            <a:normAutofit fontScale="90000"/>
          </a:bodyPr>
          <a:lstStyle/>
          <a:p>
            <a:r>
              <a:rPr lang="en-IN" dirty="0" smtClean="0"/>
              <a:t>Relationship between Digital Economy and Skill Development</a:t>
            </a:r>
            <a:endParaRPr lang="en-US" dirty="0"/>
          </a:p>
        </p:txBody>
      </p:sp>
      <p:sp>
        <p:nvSpPr>
          <p:cNvPr id="5" name="Text Placeholder 4"/>
          <p:cNvSpPr>
            <a:spLocks noGrp="1"/>
          </p:cNvSpPr>
          <p:nvPr>
            <p:ph type="body" sz="half" idx="2"/>
          </p:nvPr>
        </p:nvSpPr>
        <p:spPr>
          <a:xfrm>
            <a:off x="0" y="838200"/>
            <a:ext cx="2743200" cy="6019800"/>
          </a:xfrm>
        </p:spPr>
        <p:txBody>
          <a:bodyPr>
            <a:normAutofit fontScale="85000" lnSpcReduction="10000"/>
          </a:bodyPr>
          <a:lstStyle/>
          <a:p>
            <a:pPr algn="just">
              <a:buFont typeface="Wingdings" pitchFamily="2" charset="2"/>
              <a:buChar char="ü"/>
            </a:pPr>
            <a:r>
              <a:rPr lang="en-IN" sz="2000" dirty="0" smtClean="0"/>
              <a:t>The bidirectional variance explanatory power between these two canonical functions was also found to be very high (96.25%).</a:t>
            </a:r>
          </a:p>
          <a:p>
            <a:pPr algn="just">
              <a:buFont typeface="Wingdings" pitchFamily="2" charset="2"/>
              <a:buChar char="ü"/>
            </a:pPr>
            <a:r>
              <a:rPr lang="en-IN" sz="2000" dirty="0" smtClean="0"/>
              <a:t>High degree of association between DEI index and its sub-components .</a:t>
            </a:r>
          </a:p>
          <a:p>
            <a:pPr algn="just">
              <a:buFont typeface="Wingdings" pitchFamily="2" charset="2"/>
              <a:buChar char="ü"/>
            </a:pPr>
            <a:r>
              <a:rPr lang="en-IN" sz="2000" dirty="0" smtClean="0"/>
              <a:t>Skill index possessed lower degree of association with financial literacy but such association with digital literacy was found out to be very strong</a:t>
            </a:r>
          </a:p>
          <a:p>
            <a:pPr algn="just">
              <a:buFont typeface="Wingdings" pitchFamily="2" charset="2"/>
              <a:buChar char="ü"/>
            </a:pPr>
            <a:r>
              <a:rPr lang="en-IN" sz="2000" dirty="0" smtClean="0"/>
              <a:t>Financial literacy was found to be positive but statistically insignificant both against use and access.</a:t>
            </a:r>
          </a:p>
          <a:p>
            <a:pPr algn="just">
              <a:buFont typeface="Wingdings" pitchFamily="2" charset="2"/>
              <a:buChar char="ü"/>
            </a:pPr>
            <a:r>
              <a:rPr lang="en-IN" sz="2000" dirty="0" smtClean="0"/>
              <a:t>Congruity between the digital economy and skill required in the context of such digital economy for overall success of digital economy.</a:t>
            </a:r>
          </a:p>
          <a:p>
            <a:pPr algn="just">
              <a:buFont typeface="Wingdings" pitchFamily="2" charset="2"/>
              <a:buChar char="ü"/>
            </a:pPr>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TotalTime>
  <Words>1398</Words>
  <Application>Microsoft Office PowerPoint</Application>
  <PresentationFormat>On-screen Show (4:3)</PresentationFormat>
  <Paragraphs>63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Inter-State Variation in Digital Economy in India: Is there any Role of Digital and Financial Literacy?  </vt:lpstr>
      <vt:lpstr> Statement of the Problem </vt:lpstr>
      <vt:lpstr> Research Gap &amp; Objective of the Study </vt:lpstr>
      <vt:lpstr> Relationship between Digital Economy and Skill Development: A Conceptual Framework  </vt:lpstr>
      <vt:lpstr>Data Sources &amp; Methodology</vt:lpstr>
      <vt:lpstr>Data Sources &amp; Methodology</vt:lpstr>
      <vt:lpstr>Results &amp; Discussion: </vt:lpstr>
      <vt:lpstr>Highlights of Inter State Variation in Digital &amp; Financial Literacy:</vt:lpstr>
      <vt:lpstr>Relationship between Digital Economy and Skill Development</vt:lpstr>
      <vt:lpstr>Concluding Remarks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Inter-State Variation in Digital Economy in India: Is there any Role of Digital and Financial Literacy?  </dc:title>
  <dc:creator>Dr Sumit</dc:creator>
  <cp:lastModifiedBy>Dr Sumit</cp:lastModifiedBy>
  <cp:revision>33</cp:revision>
  <dcterms:created xsi:type="dcterms:W3CDTF">2006-08-16T00:00:00Z</dcterms:created>
  <dcterms:modified xsi:type="dcterms:W3CDTF">2020-08-30T19:34:18Z</dcterms:modified>
</cp:coreProperties>
</file>