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A89FB5-F79C-4CC9-823F-C9C83B7FDDBB}" type="datetimeFigureOut">
              <a:rPr lang="en-US" smtClean="0"/>
              <a:pPr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2D3298D-4212-489F-B6B8-BE9AD52AA7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</a:rPr>
              <a:t>IDENTIFICATION AND MEASUREMENT OF DIGITAL ECONOMY- A CASE FOR COOPERATIVES IN INDIA </a:t>
            </a: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endParaRPr lang="en-US" b="1" dirty="0" smtClean="0">
              <a:latin typeface="+mj-lt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+mj-lt"/>
              </a:rPr>
              <a:t>SANJAY VERMA, DY Director, NCUI</a:t>
            </a:r>
            <a:endParaRPr lang="en-US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928694"/>
          </a:xfrm>
        </p:spPr>
        <p:txBody>
          <a:bodyPr/>
          <a:lstStyle/>
          <a:p>
            <a:pPr algn="ctr"/>
            <a:r>
              <a:rPr lang="en-US" b="1" dirty="0" smtClean="0"/>
              <a:t>WHY MEASUREMENT FOR DIGITAL TRANSACTIONS IN COOPS?</a:t>
            </a:r>
            <a:endParaRPr lang="en-US" b="1" dirty="0"/>
          </a:p>
        </p:txBody>
      </p:sp>
      <p:pic>
        <p:nvPicPr>
          <p:cNvPr id="4" name="Picture 3" descr="why measurement for digital transactions in coops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357298"/>
            <a:ext cx="7786742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Impact assessment is vital today.</a:t>
            </a:r>
          </a:p>
          <a:p>
            <a:r>
              <a:rPr lang="en-IN" dirty="0" smtClean="0"/>
              <a:t>Coops key for achieving UN Sustainable Dev Goals.</a:t>
            </a:r>
          </a:p>
          <a:p>
            <a:r>
              <a:rPr lang="en-IN" dirty="0" smtClean="0"/>
              <a:t>Measurement and impact of coops to SDGs is important study area.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500066"/>
          </a:xfrm>
        </p:spPr>
        <p:txBody>
          <a:bodyPr/>
          <a:lstStyle/>
          <a:p>
            <a:pPr algn="ctr"/>
            <a:r>
              <a:rPr lang="en-US" b="1" dirty="0" smtClean="0">
                <a:latin typeface="+mj-lt"/>
              </a:rPr>
              <a:t>FRAMEWORK FOR MEASUREMENT</a:t>
            </a:r>
            <a:endParaRPr lang="en-US" b="1" dirty="0">
              <a:latin typeface="+mj-lt"/>
            </a:endParaRPr>
          </a:p>
        </p:txBody>
      </p:sp>
      <p:pic>
        <p:nvPicPr>
          <p:cNvPr id="4" name="Picture 3" descr="framework for measurement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00108"/>
            <a:ext cx="7643866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Active clients.</a:t>
            </a:r>
          </a:p>
          <a:p>
            <a:r>
              <a:rPr lang="en-IN" dirty="0" smtClean="0"/>
              <a:t>Digital customer-base and transactions.</a:t>
            </a:r>
          </a:p>
          <a:p>
            <a:r>
              <a:rPr lang="en-IN" dirty="0" smtClean="0"/>
              <a:t>Measuring engagement of digital users.</a:t>
            </a:r>
          </a:p>
          <a:p>
            <a:r>
              <a:rPr lang="en-IN" dirty="0" smtClean="0"/>
              <a:t>Customer feedback surveys and customer retention.</a:t>
            </a:r>
          </a:p>
          <a:p>
            <a:r>
              <a:rPr lang="en-IN" dirty="0" smtClean="0"/>
              <a:t>Comparison of online and other platforms.</a:t>
            </a:r>
          </a:p>
          <a:p>
            <a:r>
              <a:rPr lang="en-IN" dirty="0" smtClean="0"/>
              <a:t>Return on investment in online platforms.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500066"/>
          </a:xfrm>
        </p:spPr>
        <p:txBody>
          <a:bodyPr/>
          <a:lstStyle/>
          <a:p>
            <a:pPr algn="ctr"/>
            <a:r>
              <a:rPr lang="en-US" b="1" dirty="0" smtClean="0"/>
              <a:t>SAFEGUARDS IN DIGITAL USE</a:t>
            </a:r>
            <a:endParaRPr lang="en-US" b="1" dirty="0"/>
          </a:p>
        </p:txBody>
      </p:sp>
      <p:pic>
        <p:nvPicPr>
          <p:cNvPr id="4" name="Picture 3" descr="safeguards in digital us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7786742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Possibility of large number of risks.</a:t>
            </a:r>
          </a:p>
          <a:p>
            <a:r>
              <a:rPr lang="en-IN" dirty="0" smtClean="0"/>
              <a:t>Measuring risk is important.</a:t>
            </a:r>
          </a:p>
          <a:p>
            <a:r>
              <a:rPr lang="en-IN" dirty="0" err="1" smtClean="0"/>
              <a:t>Correctie</a:t>
            </a:r>
            <a:r>
              <a:rPr lang="en-IN" dirty="0" smtClean="0"/>
              <a:t> measures needed.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clus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7572428" cy="635798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Identification and measurement important so that coop banks serve clients in a best possible way.</a:t>
            </a:r>
          </a:p>
          <a:p>
            <a:r>
              <a:rPr lang="en-IN" dirty="0" smtClean="0"/>
              <a:t>Coop banks must adopt artificial intelligence, predictive analytics, etc.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end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7643866" cy="635798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troduc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7500990" cy="62865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8 </a:t>
            </a:r>
            <a:r>
              <a:rPr lang="en-US" dirty="0" err="1" smtClean="0"/>
              <a:t>lakh</a:t>
            </a:r>
            <a:r>
              <a:rPr lang="en-US" dirty="0" smtClean="0"/>
              <a:t> coops in all areas of socio-economic activities.</a:t>
            </a:r>
          </a:p>
          <a:p>
            <a:r>
              <a:rPr lang="en-US" dirty="0" smtClean="0"/>
              <a:t>Technology is a big challenge.</a:t>
            </a:r>
          </a:p>
          <a:p>
            <a:r>
              <a:rPr lang="en-US" dirty="0" smtClean="0"/>
              <a:t>Steps related to identification and measurement of digital economy for coops not undertaken.</a:t>
            </a:r>
          </a:p>
          <a:p>
            <a:r>
              <a:rPr lang="en-US" dirty="0" smtClean="0"/>
              <a:t>Coops inclusive organizations, so digital identification is very important. </a:t>
            </a:r>
          </a:p>
          <a:p>
            <a:r>
              <a:rPr lang="en-US" dirty="0" smtClean="0"/>
              <a:t>So is the need for measurement.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42862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 smtClean="0">
                <a:latin typeface="+mj-lt"/>
              </a:rPr>
              <a:t>DIGITALISATION OF COOP BANKS </a:t>
            </a:r>
            <a:endParaRPr lang="en-US" b="1" dirty="0">
              <a:latin typeface="+mj-lt"/>
            </a:endParaRPr>
          </a:p>
        </p:txBody>
      </p:sp>
      <p:pic>
        <p:nvPicPr>
          <p:cNvPr id="3" name="Picture 2" descr="digitalisation of coop banks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928670"/>
            <a:ext cx="7786742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Coop banks are fast adapting to digital economy.</a:t>
            </a:r>
          </a:p>
          <a:p>
            <a:r>
              <a:rPr lang="en-US" dirty="0" smtClean="0"/>
              <a:t>Cost-effective digital transactions are considered key for smooth functioning of coop banks.</a:t>
            </a:r>
          </a:p>
          <a:p>
            <a:r>
              <a:rPr lang="en-US" dirty="0" smtClean="0"/>
              <a:t>A provision of Rs 1900 </a:t>
            </a:r>
            <a:r>
              <a:rPr lang="en-US" dirty="0" err="1" smtClean="0"/>
              <a:t>crores</a:t>
            </a:r>
            <a:r>
              <a:rPr lang="en-US" dirty="0" smtClean="0"/>
              <a:t> for computerization of PACS.</a:t>
            </a:r>
          </a:p>
          <a:p>
            <a:r>
              <a:rPr lang="en-US" dirty="0" smtClean="0"/>
              <a:t>In the wake of scams, coop banks must streamline banking measures.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500066"/>
          </a:xfrm>
        </p:spPr>
        <p:txBody>
          <a:bodyPr/>
          <a:lstStyle/>
          <a:p>
            <a:pPr algn="ctr"/>
            <a:r>
              <a:rPr lang="en-US" b="1" dirty="0" smtClean="0"/>
              <a:t>COOPS AS INCLUSIVE ORGANISATIONS</a:t>
            </a:r>
            <a:endParaRPr lang="en-US" b="1" dirty="0"/>
          </a:p>
        </p:txBody>
      </p:sp>
      <p:pic>
        <p:nvPicPr>
          <p:cNvPr id="4" name="Picture 3" descr="coops as inclusive organisations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000108"/>
            <a:ext cx="7500990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Coops banks key in inclusive growth, provide financial services to underprivileged.</a:t>
            </a:r>
          </a:p>
          <a:p>
            <a:r>
              <a:rPr lang="en-US" dirty="0" smtClean="0"/>
              <a:t>Coop banks’ clients are small, marginal farmers and poor.</a:t>
            </a:r>
          </a:p>
          <a:p>
            <a:r>
              <a:rPr lang="en-US" dirty="0" smtClean="0"/>
              <a:t>Coop banks follow good coop governance.</a:t>
            </a:r>
          </a:p>
          <a:p>
            <a:r>
              <a:rPr lang="en-US" dirty="0" smtClean="0"/>
              <a:t>Need to strengthen coop banks so that they play important role in inclusive growth.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571504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latin typeface="+mj-lt"/>
              </a:rPr>
              <a:t>DIGITAL IDENTITY AND FINANCIAL INCLUSION</a:t>
            </a:r>
            <a:endParaRPr lang="en-US" b="1" dirty="0">
              <a:latin typeface="+mj-lt"/>
            </a:endParaRPr>
          </a:p>
        </p:txBody>
      </p:sp>
      <p:pic>
        <p:nvPicPr>
          <p:cNvPr id="4" name="Picture 3" descr="digital identity and financial inclusion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928670"/>
            <a:ext cx="7715304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</a:t>
            </a:r>
            <a:r>
              <a:rPr lang="en-IN" dirty="0" smtClean="0"/>
              <a:t>financial services have potential to bring financial inclusion for people.</a:t>
            </a:r>
          </a:p>
          <a:p>
            <a:r>
              <a:rPr lang="en-IN" dirty="0" err="1" smtClean="0"/>
              <a:t>Aadhar</a:t>
            </a:r>
            <a:r>
              <a:rPr lang="en-IN" dirty="0" smtClean="0"/>
              <a:t> popular mode of digital identity.</a:t>
            </a:r>
            <a:endParaRPr lang="en-US" dirty="0" smtClean="0"/>
          </a:p>
          <a:p>
            <a:r>
              <a:rPr lang="en-IN" dirty="0" smtClean="0"/>
              <a:t>Digital identification for coop banks important.</a:t>
            </a:r>
          </a:p>
          <a:p>
            <a:r>
              <a:rPr lang="en-IN" dirty="0" smtClean="0"/>
              <a:t>Jharkhand State Coop Bank has come with software gateway and finger point sensors with micro-ATMs.</a:t>
            </a:r>
          </a:p>
          <a:p>
            <a:r>
              <a:rPr lang="en-IN" dirty="0" smtClean="0"/>
              <a:t>Coop banks should adopt similar software for which training is must.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232</TotalTime>
  <Words>350</Words>
  <Application>Microsoft Office PowerPoint</Application>
  <PresentationFormat>On-screen Show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52</cp:revision>
  <dcterms:created xsi:type="dcterms:W3CDTF">2020-08-30T13:34:17Z</dcterms:created>
  <dcterms:modified xsi:type="dcterms:W3CDTF">2020-08-31T15:50:47Z</dcterms:modified>
</cp:coreProperties>
</file>