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22"/>
  </p:notesMasterIdLst>
  <p:sldIdLst>
    <p:sldId id="256" r:id="rId2"/>
    <p:sldId id="260" r:id="rId3"/>
    <p:sldId id="370" r:id="rId4"/>
    <p:sldId id="264" r:id="rId5"/>
    <p:sldId id="265" r:id="rId6"/>
    <p:sldId id="266" r:id="rId7"/>
    <p:sldId id="267" r:id="rId8"/>
    <p:sldId id="268" r:id="rId9"/>
    <p:sldId id="269" r:id="rId10"/>
    <p:sldId id="270" r:id="rId11"/>
    <p:sldId id="371" r:id="rId12"/>
    <p:sldId id="271" r:id="rId13"/>
    <p:sldId id="352" r:id="rId14"/>
    <p:sldId id="353" r:id="rId15"/>
    <p:sldId id="354" r:id="rId16"/>
    <p:sldId id="355" r:id="rId17"/>
    <p:sldId id="356" r:id="rId18"/>
    <p:sldId id="357" r:id="rId19"/>
    <p:sldId id="262" r:id="rId20"/>
    <p:sldId id="368" r:id="rId21"/>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2" autoAdjust="0"/>
    <p:restoredTop sz="94660"/>
  </p:normalViewPr>
  <p:slideViewPr>
    <p:cSldViewPr snapToGrid="0">
      <p:cViewPr varScale="1">
        <p:scale>
          <a:sx n="72" d="100"/>
          <a:sy n="72" d="100"/>
        </p:scale>
        <p:origin x="-114" y="-33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F52C4D98-DFDD-488C-A97B-554F4BD78652}" type="datetimeFigureOut">
              <a:rPr lang="en-IN" smtClean="0"/>
              <a:pPr/>
              <a:t>20-09-2020</a:t>
            </a:fld>
            <a:endParaRPr lang="en-IN"/>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078AD228-3113-42EF-8C76-2B8A7F7D5F1A}" type="slidenum">
              <a:rPr lang="en-IN" smtClean="0"/>
              <a:pPr/>
              <a:t>‹#›</a:t>
            </a:fld>
            <a:endParaRPr lang="en-IN"/>
          </a:p>
        </p:txBody>
      </p:sp>
    </p:spTree>
    <p:extLst>
      <p:ext uri="{BB962C8B-B14F-4D97-AF65-F5344CB8AC3E}">
        <p14:creationId xmlns="" xmlns:p14="http://schemas.microsoft.com/office/powerpoint/2010/main" val="1330563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 xmlns:a16="http://schemas.microsoft.com/office/drawing/2014/main" id="{BEC9B457-FCD9-4B84-B3BA-8767CDC169A4}"/>
              </a:ext>
            </a:extLst>
          </p:cNvPr>
          <p:cNvSpPr>
            <a:spLocks noGrp="1" noChangeArrowheads="1"/>
          </p:cNvSpPr>
          <p:nvPr>
            <p:ph type="sldNum" sz="quarter" idx="5"/>
          </p:nvPr>
        </p:nvSpPr>
        <p:spPr>
          <a:ln/>
        </p:spPr>
        <p:txBody>
          <a:bodyPr/>
          <a:lstStyle/>
          <a:p>
            <a:fld id="{6F3D201A-7690-4C58-BE6D-D58605CB66E2}" type="slidenum">
              <a:rPr lang="en-US" altLang="en-US"/>
              <a:pPr/>
              <a:t>13</a:t>
            </a:fld>
            <a:endParaRPr lang="en-US" altLang="en-US"/>
          </a:p>
        </p:txBody>
      </p:sp>
      <p:sp>
        <p:nvSpPr>
          <p:cNvPr id="181250" name="Rectangle 2">
            <a:extLst>
              <a:ext uri="{FF2B5EF4-FFF2-40B4-BE49-F238E27FC236}">
                <a16:creationId xmlns="" xmlns:a16="http://schemas.microsoft.com/office/drawing/2014/main" id="{77B9FE1E-E804-46E1-AA92-E2EEF36DFFAD}"/>
              </a:ext>
            </a:extLst>
          </p:cNvPr>
          <p:cNvSpPr>
            <a:spLocks noGrp="1" noRot="1" noChangeAspect="1" noChangeArrowheads="1" noTextEdit="1"/>
          </p:cNvSpPr>
          <p:nvPr>
            <p:ph type="sldImg"/>
          </p:nvPr>
        </p:nvSpPr>
        <p:spPr>
          <a:xfrm>
            <a:off x="106363" y="738188"/>
            <a:ext cx="6527800" cy="3671887"/>
          </a:xfrm>
          <a:ln w="12700" cap="flat"/>
        </p:spPr>
      </p:sp>
      <p:sp>
        <p:nvSpPr>
          <p:cNvPr id="181251" name="Rectangle 3">
            <a:extLst>
              <a:ext uri="{FF2B5EF4-FFF2-40B4-BE49-F238E27FC236}">
                <a16:creationId xmlns="" xmlns:a16="http://schemas.microsoft.com/office/drawing/2014/main" id="{8C315418-F70A-4DBD-8143-02D1F85B73EA}"/>
              </a:ext>
            </a:extLst>
          </p:cNvPr>
          <p:cNvSpPr>
            <a:spLocks noGrp="1" noChangeArrowheads="1"/>
          </p:cNvSpPr>
          <p:nvPr>
            <p:ph type="body" idx="1"/>
          </p:nvPr>
        </p:nvSpPr>
        <p:spPr>
          <a:xfrm>
            <a:off x="898102" y="4657380"/>
            <a:ext cx="4939560" cy="4494654"/>
          </a:xfrm>
          <a:ln/>
        </p:spPr>
        <p:txBody>
          <a:bodyPr lIns="92075" tIns="46038" rIns="92075" bIns="46038"/>
          <a:lstStyle/>
          <a:p>
            <a:endParaRPr lang="da-DK" altLang="en-US"/>
          </a:p>
        </p:txBody>
      </p:sp>
    </p:spTree>
    <p:extLst>
      <p:ext uri="{BB962C8B-B14F-4D97-AF65-F5344CB8AC3E}">
        <p14:creationId xmlns="" xmlns:p14="http://schemas.microsoft.com/office/powerpoint/2010/main" val="393574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964525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3537906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708825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 xmlns:p14="http://schemas.microsoft.com/office/powerpoint/2010/main" val="1083725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2454491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40588794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2779477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3716649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496097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F22F173-73BB-49F2-9FAF-902D3B573737}"/>
              </a:ext>
            </a:extLst>
          </p:cNvPr>
          <p:cNvSpPr>
            <a:spLocks noGrp="1"/>
          </p:cNvSpPr>
          <p:nvPr>
            <p:ph type="title" sz="quarter"/>
          </p:nvPr>
        </p:nvSpPr>
        <p:spPr>
          <a:xfrm>
            <a:off x="1242485" y="96839"/>
            <a:ext cx="9544049" cy="1412875"/>
          </a:xfrm>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97CBA164-7462-4299-9F35-6D470AF51075}"/>
              </a:ext>
            </a:extLst>
          </p:cNvPr>
          <p:cNvSpPr>
            <a:spLocks noGrp="1"/>
          </p:cNvSpPr>
          <p:nvPr>
            <p:ph sz="quarter" idx="1"/>
          </p:nvPr>
        </p:nvSpPr>
        <p:spPr>
          <a:xfrm>
            <a:off x="1265767" y="1981200"/>
            <a:ext cx="5005917"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 xmlns:a16="http://schemas.microsoft.com/office/drawing/2014/main" id="{FA927A64-DFCD-4B11-8821-EFEF790798BC}"/>
              </a:ext>
            </a:extLst>
          </p:cNvPr>
          <p:cNvSpPr>
            <a:spLocks noGrp="1"/>
          </p:cNvSpPr>
          <p:nvPr>
            <p:ph sz="quarter" idx="2"/>
          </p:nvPr>
        </p:nvSpPr>
        <p:spPr>
          <a:xfrm>
            <a:off x="6474885" y="1981200"/>
            <a:ext cx="5005916"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Content Placeholder 4">
            <a:extLst>
              <a:ext uri="{FF2B5EF4-FFF2-40B4-BE49-F238E27FC236}">
                <a16:creationId xmlns="" xmlns:a16="http://schemas.microsoft.com/office/drawing/2014/main" id="{B87850F8-EEE3-4D85-9A2E-CDAC4919F5C9}"/>
              </a:ext>
            </a:extLst>
          </p:cNvPr>
          <p:cNvSpPr>
            <a:spLocks noGrp="1"/>
          </p:cNvSpPr>
          <p:nvPr>
            <p:ph sz="quarter" idx="3"/>
          </p:nvPr>
        </p:nvSpPr>
        <p:spPr>
          <a:xfrm>
            <a:off x="1265767" y="4114800"/>
            <a:ext cx="5005917"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Content Placeholder 5">
            <a:extLst>
              <a:ext uri="{FF2B5EF4-FFF2-40B4-BE49-F238E27FC236}">
                <a16:creationId xmlns="" xmlns:a16="http://schemas.microsoft.com/office/drawing/2014/main" id="{9403A81E-30F2-447C-95AA-977E3A40AE74}"/>
              </a:ext>
            </a:extLst>
          </p:cNvPr>
          <p:cNvSpPr>
            <a:spLocks noGrp="1"/>
          </p:cNvSpPr>
          <p:nvPr>
            <p:ph sz="quarter" idx="4"/>
          </p:nvPr>
        </p:nvSpPr>
        <p:spPr>
          <a:xfrm>
            <a:off x="6474885" y="4114800"/>
            <a:ext cx="5005916"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 xmlns:a16="http://schemas.microsoft.com/office/drawing/2014/main" id="{6F7783B6-7401-4D96-A1B1-942F0852CE25}"/>
              </a:ext>
            </a:extLst>
          </p:cNvPr>
          <p:cNvSpPr>
            <a:spLocks noGrp="1"/>
          </p:cNvSpPr>
          <p:nvPr>
            <p:ph type="dt" sz="half" idx="10"/>
          </p:nvPr>
        </p:nvSpPr>
        <p:spPr>
          <a:xfrm>
            <a:off x="1261533" y="6248400"/>
            <a:ext cx="2540000" cy="457200"/>
          </a:xfrm>
        </p:spPr>
        <p:txBody>
          <a:bodyPr/>
          <a:lstStyle>
            <a:lvl1pPr>
              <a:defRPr/>
            </a:lvl1pPr>
          </a:lstStyle>
          <a:p>
            <a:endParaRPr lang="en-US" altLang="en-US"/>
          </a:p>
        </p:txBody>
      </p:sp>
      <p:sp>
        <p:nvSpPr>
          <p:cNvPr id="8" name="Footer Placeholder 7">
            <a:extLst>
              <a:ext uri="{FF2B5EF4-FFF2-40B4-BE49-F238E27FC236}">
                <a16:creationId xmlns="" xmlns:a16="http://schemas.microsoft.com/office/drawing/2014/main" id="{8B6C87C0-A927-4B55-BAB5-24B13CDEEB91}"/>
              </a:ext>
            </a:extLst>
          </p:cNvPr>
          <p:cNvSpPr>
            <a:spLocks noGrp="1"/>
          </p:cNvSpPr>
          <p:nvPr>
            <p:ph type="ftr" sz="quarter" idx="11"/>
          </p:nvPr>
        </p:nvSpPr>
        <p:spPr>
          <a:xfrm>
            <a:off x="4470400" y="6248400"/>
            <a:ext cx="3860800" cy="457200"/>
          </a:xfrm>
        </p:spPr>
        <p:txBody>
          <a:bodyPr/>
          <a:lstStyle>
            <a:lvl1pPr>
              <a:defRPr/>
            </a:lvl1pPr>
          </a:lstStyle>
          <a:p>
            <a:endParaRPr lang="en-US" altLang="en-US"/>
          </a:p>
        </p:txBody>
      </p:sp>
      <p:sp>
        <p:nvSpPr>
          <p:cNvPr id="9" name="Slide Number Placeholder 8">
            <a:extLst>
              <a:ext uri="{FF2B5EF4-FFF2-40B4-BE49-F238E27FC236}">
                <a16:creationId xmlns="" xmlns:a16="http://schemas.microsoft.com/office/drawing/2014/main" id="{F665F65B-2DCF-4B83-B5B4-B05E6E836CB5}"/>
              </a:ext>
            </a:extLst>
          </p:cNvPr>
          <p:cNvSpPr>
            <a:spLocks noGrp="1"/>
          </p:cNvSpPr>
          <p:nvPr>
            <p:ph type="sldNum" sz="quarter" idx="12"/>
          </p:nvPr>
        </p:nvSpPr>
        <p:spPr>
          <a:xfrm>
            <a:off x="8940800" y="6248400"/>
            <a:ext cx="2540000" cy="457200"/>
          </a:xfrm>
        </p:spPr>
        <p:txBody>
          <a:bodyPr/>
          <a:lstStyle>
            <a:lvl1pPr>
              <a:defRPr/>
            </a:lvl1pPr>
          </a:lstStyle>
          <a:p>
            <a:fld id="{86FEE92D-8FEF-4588-8070-DAFA62BEE45A}" type="slidenum">
              <a:rPr lang="en-US" altLang="en-US"/>
              <a:pPr/>
              <a:t>‹#›</a:t>
            </a:fld>
            <a:endParaRPr lang="en-US" altLang="en-US"/>
          </a:p>
        </p:txBody>
      </p:sp>
    </p:spTree>
    <p:extLst>
      <p:ext uri="{BB962C8B-B14F-4D97-AF65-F5344CB8AC3E}">
        <p14:creationId xmlns="" xmlns:p14="http://schemas.microsoft.com/office/powerpoint/2010/main" val="980637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15581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4185973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2671525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3198328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3"/>
          <p:cNvSpPr>
            <a:spLocks noGrp="1"/>
          </p:cNvSpPr>
          <p:nvPr>
            <p:ph type="ftr" sz="quarter" idx="11"/>
          </p:nvPr>
        </p:nvSpPr>
        <p:spPr/>
        <p:txBody>
          <a:bodyPr/>
          <a:lstStyle/>
          <a:p>
            <a:endParaRPr lang="en-IN"/>
          </a:p>
        </p:txBody>
      </p:sp>
      <p:sp>
        <p:nvSpPr>
          <p:cNvPr id="6" name="Slide Number Placeholder 4"/>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967304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2"/>
          <p:cNvSpPr>
            <a:spLocks noGrp="1"/>
          </p:cNvSpPr>
          <p:nvPr>
            <p:ph type="ftr" sz="quarter" idx="11"/>
          </p:nvPr>
        </p:nvSpPr>
        <p:spPr/>
        <p:txBody>
          <a:bodyPr/>
          <a:lstStyle/>
          <a:p>
            <a:endParaRPr lang="en-IN"/>
          </a:p>
        </p:txBody>
      </p:sp>
      <p:sp>
        <p:nvSpPr>
          <p:cNvPr id="6" name="Slide Number Placeholder 3"/>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1221032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5" name="Footer Placeholder 5"/>
          <p:cNvSpPr>
            <a:spLocks noGrp="1"/>
          </p:cNvSpPr>
          <p:nvPr>
            <p:ph type="ftr" sz="quarter" idx="11"/>
          </p:nvPr>
        </p:nvSpPr>
        <p:spPr/>
        <p:txBody>
          <a:bodyPr/>
          <a:lstStyle/>
          <a:p>
            <a:endParaRPr lang="en-IN"/>
          </a:p>
        </p:txBody>
      </p:sp>
      <p:sp>
        <p:nvSpPr>
          <p:cNvPr id="6" name="Slide Number Placeholder 6"/>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890747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6EC556-9B7F-4200-82EF-9B2EABC9EAFB}" type="datetimeFigureOut">
              <a:rPr lang="en-IN" smtClean="0"/>
              <a:pPr/>
              <a:t>20-09-2020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2182625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56EC556-9B7F-4200-82EF-9B2EABC9EAFB}" type="datetimeFigureOut">
              <a:rPr lang="en-IN" smtClean="0"/>
              <a:pPr/>
              <a:t>20-09-2020</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IN"/>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0C3F1A0-6DD9-4D8A-AA63-0219DF63B06F}" type="slidenum">
              <a:rPr lang="en-IN" smtClean="0"/>
              <a:pPr/>
              <a:t>‹#›</a:t>
            </a:fld>
            <a:endParaRPr lang="en-IN"/>
          </a:p>
        </p:txBody>
      </p:sp>
    </p:spTree>
    <p:extLst>
      <p:ext uri="{BB962C8B-B14F-4D97-AF65-F5344CB8AC3E}">
        <p14:creationId xmlns="" xmlns:p14="http://schemas.microsoft.com/office/powerpoint/2010/main" val="1501621278"/>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 id="2147483840" r:id="rId18"/>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E1411B-CBBC-42A7-A1D8-2D4C04E1CBDA}"/>
              </a:ext>
            </a:extLst>
          </p:cNvPr>
          <p:cNvSpPr>
            <a:spLocks noGrp="1"/>
          </p:cNvSpPr>
          <p:nvPr>
            <p:ph type="ctrTitle"/>
          </p:nvPr>
        </p:nvSpPr>
        <p:spPr>
          <a:xfrm>
            <a:off x="965505" y="623571"/>
            <a:ext cx="10260990" cy="3523885"/>
          </a:xfrm>
        </p:spPr>
        <p:txBody>
          <a:bodyPr>
            <a:noAutofit/>
          </a:bodyPr>
          <a:lstStyle/>
          <a:p>
            <a:pPr algn="ctr">
              <a:lnSpc>
                <a:spcPct val="90000"/>
              </a:lnSpc>
            </a:pPr>
            <a:r>
              <a:rPr lang="en-US" sz="4800" b="1" dirty="0"/>
              <a:t>What is Driving the Platform Economy? An Examination of Underlying Trends and Implications</a:t>
            </a:r>
            <a:endParaRPr lang="en-IN" sz="4000" dirty="0"/>
          </a:p>
        </p:txBody>
      </p:sp>
      <p:sp>
        <p:nvSpPr>
          <p:cNvPr id="3" name="Subtitle 2">
            <a:extLst>
              <a:ext uri="{FF2B5EF4-FFF2-40B4-BE49-F238E27FC236}">
                <a16:creationId xmlns="" xmlns:a16="http://schemas.microsoft.com/office/drawing/2014/main" id="{2EE36C93-41EF-47A2-9421-6DB88444DEF4}"/>
              </a:ext>
            </a:extLst>
          </p:cNvPr>
          <p:cNvSpPr>
            <a:spLocks noGrp="1"/>
          </p:cNvSpPr>
          <p:nvPr>
            <p:ph type="subTitle" idx="1"/>
          </p:nvPr>
        </p:nvSpPr>
        <p:spPr>
          <a:xfrm>
            <a:off x="965505" y="4777380"/>
            <a:ext cx="10260990" cy="1209763"/>
          </a:xfrm>
        </p:spPr>
        <p:txBody>
          <a:bodyPr>
            <a:normAutofit fontScale="92500" lnSpcReduction="20000"/>
          </a:bodyPr>
          <a:lstStyle/>
          <a:p>
            <a:pPr algn="ctr"/>
            <a:r>
              <a:rPr lang="en-IN" sz="2400" b="1" dirty="0">
                <a:solidFill>
                  <a:schemeClr val="tx1"/>
                </a:solidFill>
              </a:rPr>
              <a:t>Nilanjan Banik</a:t>
            </a:r>
          </a:p>
          <a:p>
            <a:pPr algn="ctr"/>
            <a:r>
              <a:rPr lang="en-IN" sz="2400" b="1" dirty="0">
                <a:solidFill>
                  <a:schemeClr val="tx1"/>
                </a:solidFill>
              </a:rPr>
              <a:t>(www.nilanjanbanik.in)</a:t>
            </a:r>
          </a:p>
          <a:p>
            <a:pPr algn="ctr"/>
            <a:r>
              <a:rPr lang="en-IN" sz="2400" b="1" dirty="0">
                <a:solidFill>
                  <a:schemeClr val="tx1"/>
                </a:solidFill>
              </a:rPr>
              <a:t>Professor, Bennett University, Noida</a:t>
            </a:r>
          </a:p>
        </p:txBody>
      </p:sp>
    </p:spTree>
    <p:extLst>
      <p:ext uri="{BB962C8B-B14F-4D97-AF65-F5344CB8AC3E}">
        <p14:creationId xmlns="" xmlns:p14="http://schemas.microsoft.com/office/powerpoint/2010/main" val="404865131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B0D880-8B6C-4C04-8735-1B1434770BDA}"/>
              </a:ext>
            </a:extLst>
          </p:cNvPr>
          <p:cNvSpPr>
            <a:spLocks noGrp="1"/>
          </p:cNvSpPr>
          <p:nvPr>
            <p:ph type="title"/>
          </p:nvPr>
        </p:nvSpPr>
        <p:spPr/>
        <p:txBody>
          <a:bodyPr/>
          <a:lstStyle/>
          <a:p>
            <a:r>
              <a:rPr lang="en-GB" dirty="0"/>
              <a:t>The Gig economy and Income Distribution</a:t>
            </a:r>
            <a:endParaRPr lang="en-IN" dirty="0"/>
          </a:p>
        </p:txBody>
      </p:sp>
      <p:sp>
        <p:nvSpPr>
          <p:cNvPr id="3" name="Content Placeholder 2">
            <a:extLst>
              <a:ext uri="{FF2B5EF4-FFF2-40B4-BE49-F238E27FC236}">
                <a16:creationId xmlns="" xmlns:a16="http://schemas.microsoft.com/office/drawing/2014/main" id="{D5015B91-2930-4260-A3DA-274BEA9B6205}"/>
              </a:ext>
            </a:extLst>
          </p:cNvPr>
          <p:cNvSpPr>
            <a:spLocks noGrp="1"/>
          </p:cNvSpPr>
          <p:nvPr>
            <p:ph idx="1"/>
          </p:nvPr>
        </p:nvSpPr>
        <p:spPr>
          <a:xfrm>
            <a:off x="294968" y="3215148"/>
            <a:ext cx="11739716" cy="3642852"/>
          </a:xfrm>
        </p:spPr>
        <p:txBody>
          <a:bodyPr/>
          <a:lstStyle/>
          <a:p>
            <a:r>
              <a:rPr lang="en-IN" dirty="0"/>
              <a:t>An International Labour Organization report suggests gig workers in some developed countries are making less than the government mandated minimum wage rate. About two-thirds of the US workers working using Amazon platform (popularly known as </a:t>
            </a:r>
            <a:r>
              <a:rPr lang="en-IN" i="1" dirty="0" err="1"/>
              <a:t>Turkers</a:t>
            </a:r>
            <a:r>
              <a:rPr lang="en-IN" dirty="0"/>
              <a:t>) made less than the federal minimum wage rate of $7.25 an hour and only 7% of Germans on the </a:t>
            </a:r>
            <a:r>
              <a:rPr lang="en-IN" dirty="0" err="1"/>
              <a:t>Clickworker</a:t>
            </a:r>
            <a:r>
              <a:rPr lang="en-IN" dirty="0"/>
              <a:t> platform made the statutory minimum wage of 8.84 Euros ($10.40) an hour (</a:t>
            </a:r>
            <a:r>
              <a:rPr lang="en-IN" dirty="0" err="1"/>
              <a:t>Bershidsky</a:t>
            </a:r>
            <a:r>
              <a:rPr lang="en-IN" dirty="0"/>
              <a:t>, 2018).</a:t>
            </a:r>
          </a:p>
          <a:p>
            <a:endParaRPr lang="en-IN" dirty="0"/>
          </a:p>
          <a:p>
            <a:r>
              <a:rPr lang="en-IN" dirty="0"/>
              <a:t>Another source of unequal income distribution arises from the ownership of capital platforms.</a:t>
            </a:r>
          </a:p>
          <a:p>
            <a:endParaRPr lang="en-IN" dirty="0"/>
          </a:p>
          <a:p>
            <a:endParaRPr lang="en-IN" dirty="0"/>
          </a:p>
        </p:txBody>
      </p:sp>
    </p:spTree>
    <p:extLst>
      <p:ext uri="{BB962C8B-B14F-4D97-AF65-F5344CB8AC3E}">
        <p14:creationId xmlns="" xmlns:p14="http://schemas.microsoft.com/office/powerpoint/2010/main" val="3402267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A0568D-8A30-438B-86D9-442B9531EDBE}"/>
              </a:ext>
            </a:extLst>
          </p:cNvPr>
          <p:cNvSpPr>
            <a:spLocks noGrp="1"/>
          </p:cNvSpPr>
          <p:nvPr>
            <p:ph type="title"/>
          </p:nvPr>
        </p:nvSpPr>
        <p:spPr/>
        <p:txBody>
          <a:bodyPr/>
          <a:lstStyle/>
          <a:p>
            <a:r>
              <a:rPr lang="en-IN" dirty="0"/>
              <a:t>Technology and the Gig</a:t>
            </a:r>
          </a:p>
        </p:txBody>
      </p:sp>
      <p:sp>
        <p:nvSpPr>
          <p:cNvPr id="3" name="Content Placeholder 2">
            <a:extLst>
              <a:ext uri="{FF2B5EF4-FFF2-40B4-BE49-F238E27FC236}">
                <a16:creationId xmlns="" xmlns:a16="http://schemas.microsoft.com/office/drawing/2014/main" id="{F270DB01-3678-4B5A-935D-A24261B2CE8A}"/>
              </a:ext>
            </a:extLst>
          </p:cNvPr>
          <p:cNvSpPr>
            <a:spLocks noGrp="1"/>
          </p:cNvSpPr>
          <p:nvPr>
            <p:ph idx="1"/>
          </p:nvPr>
        </p:nvSpPr>
        <p:spPr>
          <a:xfrm>
            <a:off x="646111" y="2052918"/>
            <a:ext cx="10179205" cy="4195481"/>
          </a:xfrm>
        </p:spPr>
        <p:txBody>
          <a:bodyPr>
            <a:normAutofit fontScale="92500" lnSpcReduction="20000"/>
          </a:bodyPr>
          <a:lstStyle/>
          <a:p>
            <a:r>
              <a:rPr lang="en-IN" sz="2400" dirty="0"/>
              <a:t>There are also apprehensions that technological innovation may lead to machines replacing human in economic activity (Nica, 2016; Peters, 2017). </a:t>
            </a:r>
          </a:p>
          <a:p>
            <a:endParaRPr lang="en-IN" sz="2400" dirty="0"/>
          </a:p>
          <a:p>
            <a:r>
              <a:rPr lang="en-IN" sz="2400" dirty="0"/>
              <a:t>Atkinson (2018) argues much part of the job loss will be mitigated through the spread of gig economy, although at the cost of growing income inequality between high-skilled and lower-skilled workers, worldwide. </a:t>
            </a:r>
          </a:p>
          <a:p>
            <a:endParaRPr lang="en-IN" sz="2400" dirty="0"/>
          </a:p>
          <a:p>
            <a:r>
              <a:rPr lang="en-IN" sz="2400" dirty="0"/>
              <a:t>Polls from the US market show that the gig workers are happy. They are with jobs, and value the flexibility and freedom with which they can work in a gig type setup (Hall and Krueger, 2018).</a:t>
            </a:r>
          </a:p>
          <a:p>
            <a:endParaRPr lang="en-IN" sz="2400" dirty="0"/>
          </a:p>
          <a:p>
            <a:endParaRPr lang="en-IN" dirty="0"/>
          </a:p>
        </p:txBody>
      </p:sp>
    </p:spTree>
    <p:extLst>
      <p:ext uri="{BB962C8B-B14F-4D97-AF65-F5344CB8AC3E}">
        <p14:creationId xmlns="" xmlns:p14="http://schemas.microsoft.com/office/powerpoint/2010/main" val="3871436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36EA47-A8F9-43DF-9E23-142E1E79C55C}"/>
              </a:ext>
            </a:extLst>
          </p:cNvPr>
          <p:cNvSpPr>
            <a:spLocks noGrp="1"/>
          </p:cNvSpPr>
          <p:nvPr>
            <p:ph type="title"/>
          </p:nvPr>
        </p:nvSpPr>
        <p:spPr/>
        <p:txBody>
          <a:bodyPr/>
          <a:lstStyle/>
          <a:p>
            <a:r>
              <a:rPr lang="en-IN" dirty="0"/>
              <a:t>Demand Management in a Gig World</a:t>
            </a:r>
          </a:p>
        </p:txBody>
      </p:sp>
      <p:sp>
        <p:nvSpPr>
          <p:cNvPr id="3" name="TextBox 2">
            <a:extLst>
              <a:ext uri="{FF2B5EF4-FFF2-40B4-BE49-F238E27FC236}">
                <a16:creationId xmlns="" xmlns:a16="http://schemas.microsoft.com/office/drawing/2014/main" id="{B32C4C2F-83FB-4713-A400-90686D33EC7E}"/>
              </a:ext>
            </a:extLst>
          </p:cNvPr>
          <p:cNvSpPr txBox="1"/>
          <p:nvPr/>
        </p:nvSpPr>
        <p:spPr>
          <a:xfrm>
            <a:off x="537029" y="2888343"/>
            <a:ext cx="10460047" cy="3539430"/>
          </a:xfrm>
          <a:prstGeom prst="rect">
            <a:avLst/>
          </a:prstGeom>
          <a:noFill/>
        </p:spPr>
        <p:txBody>
          <a:bodyPr wrap="square" rtlCol="0">
            <a:spAutoFit/>
          </a:bodyPr>
          <a:lstStyle/>
          <a:p>
            <a:r>
              <a:rPr lang="en-IN" sz="3200" dirty="0"/>
              <a:t>Demand Management Policy is all about controlling for output gap.</a:t>
            </a:r>
          </a:p>
          <a:p>
            <a:endParaRPr lang="en-IN" sz="3200" dirty="0"/>
          </a:p>
          <a:p>
            <a:endParaRPr lang="en-IN" sz="3200" dirty="0"/>
          </a:p>
          <a:p>
            <a:r>
              <a:rPr lang="en-IN" sz="3200" dirty="0"/>
              <a:t>Policymakers, representing government and central bank, would love to see a condition of a lower inflation and unemployment.</a:t>
            </a:r>
          </a:p>
        </p:txBody>
      </p:sp>
    </p:spTree>
    <p:extLst>
      <p:ext uri="{BB962C8B-B14F-4D97-AF65-F5344CB8AC3E}">
        <p14:creationId xmlns="" xmlns:p14="http://schemas.microsoft.com/office/powerpoint/2010/main" val="533231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a:extLst>
              <a:ext uri="{FF2B5EF4-FFF2-40B4-BE49-F238E27FC236}">
                <a16:creationId xmlns="" xmlns:a16="http://schemas.microsoft.com/office/drawing/2014/main" id="{216AE7E7-C4BE-476B-B710-3E357DAC531D}"/>
              </a:ext>
            </a:extLst>
          </p:cNvPr>
          <p:cNvSpPr>
            <a:spLocks noGrp="1" noChangeArrowheads="1"/>
          </p:cNvSpPr>
          <p:nvPr>
            <p:ph type="title" sz="quarter"/>
          </p:nvPr>
        </p:nvSpPr>
        <p:spPr>
          <a:xfrm>
            <a:off x="856346" y="381000"/>
            <a:ext cx="10116454" cy="685800"/>
          </a:xfrm>
          <a:noFill/>
          <a:ln/>
        </p:spPr>
        <p:txBody>
          <a:bodyPr vert="horz" lIns="92075" tIns="46038" rIns="92075" bIns="46038" rtlCol="0" anchor="ctr">
            <a:noAutofit/>
          </a:bodyPr>
          <a:lstStyle/>
          <a:p>
            <a:r>
              <a:rPr lang="en-US" altLang="en-US" sz="3200" dirty="0"/>
              <a:t>Full Emp. Level of Output Versus Actual Output</a:t>
            </a:r>
          </a:p>
        </p:txBody>
      </p:sp>
      <p:graphicFrame>
        <p:nvGraphicFramePr>
          <p:cNvPr id="180227" name="Object 3">
            <a:extLst>
              <a:ext uri="{FF2B5EF4-FFF2-40B4-BE49-F238E27FC236}">
                <a16:creationId xmlns="" xmlns:a16="http://schemas.microsoft.com/office/drawing/2014/main" id="{8A6C9F38-EB7D-4807-888B-EC7C3BC9F257}"/>
              </a:ext>
            </a:extLst>
          </p:cNvPr>
          <p:cNvGraphicFramePr>
            <a:graphicFrameLocks/>
          </p:cNvGraphicFramePr>
          <p:nvPr/>
        </p:nvGraphicFramePr>
        <p:xfrm>
          <a:off x="6670675" y="1697038"/>
          <a:ext cx="438150" cy="469900"/>
        </p:xfrm>
        <a:graphic>
          <a:graphicData uri="http://schemas.openxmlformats.org/presentationml/2006/ole">
            <p:oleObj spid="_x0000_s2120" name="Equation" r:id="rId4" imgW="438216" imgH="469856" progId="Equation.3">
              <p:embed/>
            </p:oleObj>
          </a:graphicData>
        </a:graphic>
      </p:graphicFrame>
      <p:sp>
        <p:nvSpPr>
          <p:cNvPr id="180228" name="Line 4">
            <a:extLst>
              <a:ext uri="{FF2B5EF4-FFF2-40B4-BE49-F238E27FC236}">
                <a16:creationId xmlns="" xmlns:a16="http://schemas.microsoft.com/office/drawing/2014/main" id="{BEB3963C-780F-46DB-B423-F9786FE43F05}"/>
              </a:ext>
            </a:extLst>
          </p:cNvPr>
          <p:cNvSpPr>
            <a:spLocks noChangeShapeType="1"/>
          </p:cNvSpPr>
          <p:nvPr/>
        </p:nvSpPr>
        <p:spPr bwMode="auto">
          <a:xfrm>
            <a:off x="2438400" y="1447800"/>
            <a:ext cx="0" cy="434340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
        <p:nvSpPr>
          <p:cNvPr id="180229" name="Line 5">
            <a:extLst>
              <a:ext uri="{FF2B5EF4-FFF2-40B4-BE49-F238E27FC236}">
                <a16:creationId xmlns="" xmlns:a16="http://schemas.microsoft.com/office/drawing/2014/main" id="{02E2435F-64C4-4EAF-97FE-E6330C23840A}"/>
              </a:ext>
            </a:extLst>
          </p:cNvPr>
          <p:cNvSpPr>
            <a:spLocks noChangeShapeType="1"/>
          </p:cNvSpPr>
          <p:nvPr/>
        </p:nvSpPr>
        <p:spPr bwMode="auto">
          <a:xfrm>
            <a:off x="2438400" y="5791200"/>
            <a:ext cx="7010400"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
        <p:nvSpPr>
          <p:cNvPr id="180230" name="Line 6">
            <a:extLst>
              <a:ext uri="{FF2B5EF4-FFF2-40B4-BE49-F238E27FC236}">
                <a16:creationId xmlns="" xmlns:a16="http://schemas.microsoft.com/office/drawing/2014/main" id="{A5431713-AB32-4D80-8C6A-59F53922F626}"/>
              </a:ext>
            </a:extLst>
          </p:cNvPr>
          <p:cNvSpPr>
            <a:spLocks noChangeShapeType="1"/>
          </p:cNvSpPr>
          <p:nvPr/>
        </p:nvSpPr>
        <p:spPr bwMode="auto">
          <a:xfrm flipV="1">
            <a:off x="2514600" y="2438400"/>
            <a:ext cx="6858000" cy="213360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
        <p:nvSpPr>
          <p:cNvPr id="180231" name="Freeform 7">
            <a:extLst>
              <a:ext uri="{FF2B5EF4-FFF2-40B4-BE49-F238E27FC236}">
                <a16:creationId xmlns="" xmlns:a16="http://schemas.microsoft.com/office/drawing/2014/main" id="{22F3CBDA-81FB-4A71-BD4C-2495D0457D2E}"/>
              </a:ext>
            </a:extLst>
          </p:cNvPr>
          <p:cNvSpPr>
            <a:spLocks/>
          </p:cNvSpPr>
          <p:nvPr/>
        </p:nvSpPr>
        <p:spPr bwMode="auto">
          <a:xfrm>
            <a:off x="3021013" y="1925639"/>
            <a:ext cx="6811962" cy="3146425"/>
          </a:xfrm>
          <a:custGeom>
            <a:avLst/>
            <a:gdLst>
              <a:gd name="T0" fmla="*/ 55 w 4291"/>
              <a:gd name="T1" fmla="*/ 1570 h 1982"/>
              <a:gd name="T2" fmla="*/ 9 w 4291"/>
              <a:gd name="T3" fmla="*/ 1069 h 1982"/>
              <a:gd name="T4" fmla="*/ 0 w 4291"/>
              <a:gd name="T5" fmla="*/ 758 h 1982"/>
              <a:gd name="T6" fmla="*/ 16 w 4291"/>
              <a:gd name="T7" fmla="*/ 597 h 1982"/>
              <a:gd name="T8" fmla="*/ 49 w 4291"/>
              <a:gd name="T9" fmla="*/ 484 h 1982"/>
              <a:gd name="T10" fmla="*/ 107 w 4291"/>
              <a:gd name="T11" fmla="*/ 428 h 1982"/>
              <a:gd name="T12" fmla="*/ 193 w 4291"/>
              <a:gd name="T13" fmla="*/ 447 h 1982"/>
              <a:gd name="T14" fmla="*/ 315 w 4291"/>
              <a:gd name="T15" fmla="*/ 583 h 1982"/>
              <a:gd name="T16" fmla="*/ 465 w 4291"/>
              <a:gd name="T17" fmla="*/ 810 h 1982"/>
              <a:gd name="T18" fmla="*/ 727 w 4291"/>
              <a:gd name="T19" fmla="*/ 1238 h 1982"/>
              <a:gd name="T20" fmla="*/ 914 w 4291"/>
              <a:gd name="T21" fmla="*/ 1527 h 1982"/>
              <a:gd name="T22" fmla="*/ 1098 w 4291"/>
              <a:gd name="T23" fmla="*/ 1771 h 1982"/>
              <a:gd name="T24" fmla="*/ 1271 w 4291"/>
              <a:gd name="T25" fmla="*/ 1935 h 1982"/>
              <a:gd name="T26" fmla="*/ 1424 w 4291"/>
              <a:gd name="T27" fmla="*/ 1981 h 1982"/>
              <a:gd name="T28" fmla="*/ 1493 w 4291"/>
              <a:gd name="T29" fmla="*/ 1948 h 1982"/>
              <a:gd name="T30" fmla="*/ 1622 w 4291"/>
              <a:gd name="T31" fmla="*/ 1775 h 1982"/>
              <a:gd name="T32" fmla="*/ 1742 w 4291"/>
              <a:gd name="T33" fmla="*/ 1497 h 1982"/>
              <a:gd name="T34" fmla="*/ 1912 w 4291"/>
              <a:gd name="T35" fmla="*/ 976 h 1982"/>
              <a:gd name="T36" fmla="*/ 2025 w 4291"/>
              <a:gd name="T37" fmla="*/ 623 h 1982"/>
              <a:gd name="T38" fmla="*/ 2143 w 4291"/>
              <a:gd name="T39" fmla="*/ 314 h 1982"/>
              <a:gd name="T40" fmla="*/ 2267 w 4291"/>
              <a:gd name="T41" fmla="*/ 92 h 1982"/>
              <a:gd name="T42" fmla="*/ 2366 w 4291"/>
              <a:gd name="T43" fmla="*/ 8 h 1982"/>
              <a:gd name="T44" fmla="*/ 2475 w 4291"/>
              <a:gd name="T45" fmla="*/ 12 h 1982"/>
              <a:gd name="T46" fmla="*/ 2632 w 4291"/>
              <a:gd name="T47" fmla="*/ 131 h 1982"/>
              <a:gd name="T48" fmla="*/ 2801 w 4291"/>
              <a:gd name="T49" fmla="*/ 349 h 1982"/>
              <a:gd name="T50" fmla="*/ 2976 w 4291"/>
              <a:gd name="T51" fmla="*/ 632 h 1982"/>
              <a:gd name="T52" fmla="*/ 3236 w 4291"/>
              <a:gd name="T53" fmla="*/ 1102 h 1982"/>
              <a:gd name="T54" fmla="*/ 3401 w 4291"/>
              <a:gd name="T55" fmla="*/ 1392 h 1982"/>
              <a:gd name="T56" fmla="*/ 3551 w 4291"/>
              <a:gd name="T57" fmla="*/ 1628 h 1982"/>
              <a:gd name="T58" fmla="*/ 3680 w 4291"/>
              <a:gd name="T59" fmla="*/ 1769 h 1982"/>
              <a:gd name="T60" fmla="*/ 3790 w 4291"/>
              <a:gd name="T61" fmla="*/ 1829 h 1982"/>
              <a:gd name="T62" fmla="*/ 3888 w 4291"/>
              <a:gd name="T63" fmla="*/ 1843 h 1982"/>
              <a:gd name="T64" fmla="*/ 4047 w 4291"/>
              <a:gd name="T65" fmla="*/ 1762 h 1982"/>
              <a:gd name="T66" fmla="*/ 4176 w 4291"/>
              <a:gd name="T67" fmla="*/ 1579 h 1982"/>
              <a:gd name="T68" fmla="*/ 4290 w 4291"/>
              <a:gd name="T69" fmla="*/ 1343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1" h="1982">
                <a:moveTo>
                  <a:pt x="84" y="1839"/>
                </a:moveTo>
                <a:lnTo>
                  <a:pt x="55" y="1570"/>
                </a:lnTo>
                <a:lnTo>
                  <a:pt x="28" y="1312"/>
                </a:lnTo>
                <a:lnTo>
                  <a:pt x="9" y="1069"/>
                </a:lnTo>
                <a:lnTo>
                  <a:pt x="0" y="852"/>
                </a:lnTo>
                <a:lnTo>
                  <a:pt x="0" y="758"/>
                </a:lnTo>
                <a:lnTo>
                  <a:pt x="6" y="672"/>
                </a:lnTo>
                <a:lnTo>
                  <a:pt x="16" y="597"/>
                </a:lnTo>
                <a:lnTo>
                  <a:pt x="30" y="534"/>
                </a:lnTo>
                <a:lnTo>
                  <a:pt x="49" y="484"/>
                </a:lnTo>
                <a:lnTo>
                  <a:pt x="76" y="449"/>
                </a:lnTo>
                <a:lnTo>
                  <a:pt x="107" y="428"/>
                </a:lnTo>
                <a:lnTo>
                  <a:pt x="146" y="424"/>
                </a:lnTo>
                <a:lnTo>
                  <a:pt x="193" y="447"/>
                </a:lnTo>
                <a:lnTo>
                  <a:pt x="249" y="501"/>
                </a:lnTo>
                <a:lnTo>
                  <a:pt x="315" y="583"/>
                </a:lnTo>
                <a:lnTo>
                  <a:pt x="387" y="686"/>
                </a:lnTo>
                <a:lnTo>
                  <a:pt x="465" y="810"/>
                </a:lnTo>
                <a:lnTo>
                  <a:pt x="549" y="945"/>
                </a:lnTo>
                <a:lnTo>
                  <a:pt x="727" y="1238"/>
                </a:lnTo>
                <a:lnTo>
                  <a:pt x="820" y="1385"/>
                </a:lnTo>
                <a:lnTo>
                  <a:pt x="914" y="1527"/>
                </a:lnTo>
                <a:lnTo>
                  <a:pt x="1007" y="1656"/>
                </a:lnTo>
                <a:lnTo>
                  <a:pt x="1098" y="1771"/>
                </a:lnTo>
                <a:lnTo>
                  <a:pt x="1187" y="1866"/>
                </a:lnTo>
                <a:lnTo>
                  <a:pt x="1271" y="1935"/>
                </a:lnTo>
                <a:lnTo>
                  <a:pt x="1351" y="1976"/>
                </a:lnTo>
                <a:lnTo>
                  <a:pt x="1424" y="1981"/>
                </a:lnTo>
                <a:lnTo>
                  <a:pt x="1459" y="1969"/>
                </a:lnTo>
                <a:lnTo>
                  <a:pt x="1493" y="1948"/>
                </a:lnTo>
                <a:lnTo>
                  <a:pt x="1559" y="1878"/>
                </a:lnTo>
                <a:lnTo>
                  <a:pt x="1622" y="1775"/>
                </a:lnTo>
                <a:lnTo>
                  <a:pt x="1683" y="1647"/>
                </a:lnTo>
                <a:lnTo>
                  <a:pt x="1742" y="1497"/>
                </a:lnTo>
                <a:lnTo>
                  <a:pt x="1800" y="1333"/>
                </a:lnTo>
                <a:lnTo>
                  <a:pt x="1912" y="976"/>
                </a:lnTo>
                <a:lnTo>
                  <a:pt x="1970" y="798"/>
                </a:lnTo>
                <a:lnTo>
                  <a:pt x="2025" y="623"/>
                </a:lnTo>
                <a:lnTo>
                  <a:pt x="2083" y="461"/>
                </a:lnTo>
                <a:lnTo>
                  <a:pt x="2143" y="314"/>
                </a:lnTo>
                <a:lnTo>
                  <a:pt x="2204" y="190"/>
                </a:lnTo>
                <a:lnTo>
                  <a:pt x="2267" y="92"/>
                </a:lnTo>
                <a:lnTo>
                  <a:pt x="2331" y="28"/>
                </a:lnTo>
                <a:lnTo>
                  <a:pt x="2366" y="8"/>
                </a:lnTo>
                <a:lnTo>
                  <a:pt x="2401" y="0"/>
                </a:lnTo>
                <a:lnTo>
                  <a:pt x="2475" y="12"/>
                </a:lnTo>
                <a:lnTo>
                  <a:pt x="2551" y="55"/>
                </a:lnTo>
                <a:lnTo>
                  <a:pt x="2632" y="131"/>
                </a:lnTo>
                <a:lnTo>
                  <a:pt x="2716" y="230"/>
                </a:lnTo>
                <a:lnTo>
                  <a:pt x="2801" y="349"/>
                </a:lnTo>
                <a:lnTo>
                  <a:pt x="2889" y="485"/>
                </a:lnTo>
                <a:lnTo>
                  <a:pt x="2976" y="632"/>
                </a:lnTo>
                <a:lnTo>
                  <a:pt x="3063" y="788"/>
                </a:lnTo>
                <a:lnTo>
                  <a:pt x="3236" y="1102"/>
                </a:lnTo>
                <a:lnTo>
                  <a:pt x="3320" y="1252"/>
                </a:lnTo>
                <a:lnTo>
                  <a:pt x="3401" y="1392"/>
                </a:lnTo>
                <a:lnTo>
                  <a:pt x="3477" y="1520"/>
                </a:lnTo>
                <a:lnTo>
                  <a:pt x="3551" y="1628"/>
                </a:lnTo>
                <a:lnTo>
                  <a:pt x="3617" y="1712"/>
                </a:lnTo>
                <a:lnTo>
                  <a:pt x="3680" y="1769"/>
                </a:lnTo>
                <a:lnTo>
                  <a:pt x="3738" y="1804"/>
                </a:lnTo>
                <a:lnTo>
                  <a:pt x="3790" y="1829"/>
                </a:lnTo>
                <a:lnTo>
                  <a:pt x="3841" y="1841"/>
                </a:lnTo>
                <a:lnTo>
                  <a:pt x="3888" y="1843"/>
                </a:lnTo>
                <a:lnTo>
                  <a:pt x="3972" y="1818"/>
                </a:lnTo>
                <a:lnTo>
                  <a:pt x="4047" y="1762"/>
                </a:lnTo>
                <a:lnTo>
                  <a:pt x="4115" y="1680"/>
                </a:lnTo>
                <a:lnTo>
                  <a:pt x="4176" y="1579"/>
                </a:lnTo>
                <a:lnTo>
                  <a:pt x="4234" y="1464"/>
                </a:lnTo>
                <a:lnTo>
                  <a:pt x="4290" y="1343"/>
                </a:lnTo>
              </a:path>
            </a:pathLst>
          </a:custGeom>
          <a:noFill/>
          <a:ln w="12700" cap="rnd" cmpd="sng">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
        <p:nvSpPr>
          <p:cNvPr id="180232" name="Rectangle 8">
            <a:extLst>
              <a:ext uri="{FF2B5EF4-FFF2-40B4-BE49-F238E27FC236}">
                <a16:creationId xmlns="" xmlns:a16="http://schemas.microsoft.com/office/drawing/2014/main" id="{6D710751-1DC6-4E00-AFE7-FD03EB2B6E68}"/>
              </a:ext>
            </a:extLst>
          </p:cNvPr>
          <p:cNvSpPr>
            <a:spLocks noChangeArrowheads="1"/>
          </p:cNvSpPr>
          <p:nvPr/>
        </p:nvSpPr>
        <p:spPr bwMode="auto">
          <a:xfrm>
            <a:off x="3124201" y="2057400"/>
            <a:ext cx="186013" cy="3699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endParaRPr lang="da-DK" altLang="en-US"/>
          </a:p>
        </p:txBody>
      </p:sp>
      <p:sp>
        <p:nvSpPr>
          <p:cNvPr id="180233" name="Rectangle 9">
            <a:extLst>
              <a:ext uri="{FF2B5EF4-FFF2-40B4-BE49-F238E27FC236}">
                <a16:creationId xmlns="" xmlns:a16="http://schemas.microsoft.com/office/drawing/2014/main" id="{9A8BFCA5-FF84-4A80-B10D-2F8741D432FD}"/>
              </a:ext>
            </a:extLst>
          </p:cNvPr>
          <p:cNvSpPr>
            <a:spLocks noChangeArrowheads="1"/>
          </p:cNvSpPr>
          <p:nvPr/>
        </p:nvSpPr>
        <p:spPr bwMode="auto">
          <a:xfrm>
            <a:off x="3184526" y="2144714"/>
            <a:ext cx="543739" cy="3084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solidFill>
                  <a:schemeClr val="bg1"/>
                </a:solidFill>
                <a:latin typeface="Zurich BT" charset="0"/>
              </a:rPr>
              <a:t>Peak</a:t>
            </a:r>
          </a:p>
        </p:txBody>
      </p:sp>
      <p:sp>
        <p:nvSpPr>
          <p:cNvPr id="180234" name="Rectangle 10">
            <a:extLst>
              <a:ext uri="{FF2B5EF4-FFF2-40B4-BE49-F238E27FC236}">
                <a16:creationId xmlns="" xmlns:a16="http://schemas.microsoft.com/office/drawing/2014/main" id="{CF466C5C-3EF4-48C3-B617-9CEFA8DFD0EF}"/>
              </a:ext>
            </a:extLst>
          </p:cNvPr>
          <p:cNvSpPr>
            <a:spLocks noChangeArrowheads="1"/>
          </p:cNvSpPr>
          <p:nvPr/>
        </p:nvSpPr>
        <p:spPr bwMode="auto">
          <a:xfrm>
            <a:off x="3260726" y="2068514"/>
            <a:ext cx="625475" cy="308419"/>
          </a:xfrm>
          <a:prstGeom prst="rect">
            <a:avLst/>
          </a:prstGeom>
          <a:solidFill>
            <a:schemeClr va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1" hangingPunct="1">
              <a:spcBef>
                <a:spcPct val="20000"/>
              </a:spcBef>
            </a:pPr>
            <a:r>
              <a:rPr lang="en-US" altLang="en-US" sz="1400" b="1">
                <a:solidFill>
                  <a:schemeClr val="bg1"/>
                </a:solidFill>
                <a:latin typeface="Zurich BT" charset="0"/>
              </a:rPr>
              <a:t>Peak</a:t>
            </a:r>
          </a:p>
        </p:txBody>
      </p:sp>
      <p:sp>
        <p:nvSpPr>
          <p:cNvPr id="180235" name="Rectangle 11">
            <a:extLst>
              <a:ext uri="{FF2B5EF4-FFF2-40B4-BE49-F238E27FC236}">
                <a16:creationId xmlns="" xmlns:a16="http://schemas.microsoft.com/office/drawing/2014/main" id="{5381785F-E50B-4792-B037-55716C47CD5A}"/>
              </a:ext>
            </a:extLst>
          </p:cNvPr>
          <p:cNvSpPr>
            <a:spLocks noChangeArrowheads="1"/>
          </p:cNvSpPr>
          <p:nvPr/>
        </p:nvSpPr>
        <p:spPr bwMode="auto">
          <a:xfrm>
            <a:off x="5546726" y="5116514"/>
            <a:ext cx="920701" cy="308419"/>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solidFill>
                  <a:schemeClr val="bg1"/>
                </a:solidFill>
                <a:latin typeface="Zurich BT" charset="0"/>
              </a:rPr>
              <a:t>Recession</a:t>
            </a:r>
          </a:p>
        </p:txBody>
      </p:sp>
      <p:sp>
        <p:nvSpPr>
          <p:cNvPr id="180236" name="Rectangle 12">
            <a:extLst>
              <a:ext uri="{FF2B5EF4-FFF2-40B4-BE49-F238E27FC236}">
                <a16:creationId xmlns="" xmlns:a16="http://schemas.microsoft.com/office/drawing/2014/main" id="{B8765BAC-FAC9-4640-B770-6587BB19DBF5}"/>
              </a:ext>
            </a:extLst>
          </p:cNvPr>
          <p:cNvSpPr>
            <a:spLocks noChangeArrowheads="1"/>
          </p:cNvSpPr>
          <p:nvPr/>
        </p:nvSpPr>
        <p:spPr bwMode="auto">
          <a:xfrm>
            <a:off x="8534401" y="1981201"/>
            <a:ext cx="1441613" cy="566951"/>
          </a:xfrm>
          <a:prstGeom prst="rect">
            <a:avLst/>
          </a:prstGeom>
          <a:solidFill>
            <a:schemeClr va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solidFill>
                  <a:schemeClr val="bg1"/>
                </a:solidFill>
                <a:latin typeface="Zurich BT" charset="0"/>
              </a:rPr>
              <a:t>Full Employment</a:t>
            </a:r>
          </a:p>
          <a:p>
            <a:pPr eaLnBrk="1" hangingPunct="1">
              <a:spcBef>
                <a:spcPct val="20000"/>
              </a:spcBef>
            </a:pPr>
            <a:r>
              <a:rPr lang="en-US" altLang="en-US" sz="1400" b="1">
                <a:solidFill>
                  <a:schemeClr val="bg1"/>
                </a:solidFill>
                <a:latin typeface="Zurich BT" charset="0"/>
              </a:rPr>
              <a:t> Level of Output</a:t>
            </a:r>
          </a:p>
        </p:txBody>
      </p:sp>
      <p:sp>
        <p:nvSpPr>
          <p:cNvPr id="180237" name="Rectangle 13">
            <a:extLst>
              <a:ext uri="{FF2B5EF4-FFF2-40B4-BE49-F238E27FC236}">
                <a16:creationId xmlns="" xmlns:a16="http://schemas.microsoft.com/office/drawing/2014/main" id="{7E799B8D-6C1B-46D3-811F-AA8BC23BF728}"/>
              </a:ext>
            </a:extLst>
          </p:cNvPr>
          <p:cNvSpPr>
            <a:spLocks noChangeArrowheads="1"/>
          </p:cNvSpPr>
          <p:nvPr/>
        </p:nvSpPr>
        <p:spPr bwMode="auto">
          <a:xfrm>
            <a:off x="8442325" y="3744914"/>
            <a:ext cx="1852110" cy="3084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latin typeface="Zurich BT" charset="0"/>
              </a:rPr>
              <a:t>Actual Level of Output</a:t>
            </a:r>
          </a:p>
        </p:txBody>
      </p:sp>
      <p:sp>
        <p:nvSpPr>
          <p:cNvPr id="180238" name="Rectangle 14">
            <a:extLst>
              <a:ext uri="{FF2B5EF4-FFF2-40B4-BE49-F238E27FC236}">
                <a16:creationId xmlns="" xmlns:a16="http://schemas.microsoft.com/office/drawing/2014/main" id="{C98F1CE3-4F51-46B8-8EB0-BE24F9514985}"/>
              </a:ext>
            </a:extLst>
          </p:cNvPr>
          <p:cNvSpPr>
            <a:spLocks noChangeArrowheads="1"/>
          </p:cNvSpPr>
          <p:nvPr/>
        </p:nvSpPr>
        <p:spPr bwMode="auto">
          <a:xfrm>
            <a:off x="2438401" y="1371601"/>
            <a:ext cx="721351" cy="3084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latin typeface="Zurich BT" charset="0"/>
              </a:rPr>
              <a:t>Output</a:t>
            </a:r>
          </a:p>
        </p:txBody>
      </p:sp>
      <p:sp>
        <p:nvSpPr>
          <p:cNvPr id="180239" name="Rectangle 15">
            <a:extLst>
              <a:ext uri="{FF2B5EF4-FFF2-40B4-BE49-F238E27FC236}">
                <a16:creationId xmlns="" xmlns:a16="http://schemas.microsoft.com/office/drawing/2014/main" id="{6B681A87-40DB-4CA2-833E-C60A219B2C57}"/>
              </a:ext>
            </a:extLst>
          </p:cNvPr>
          <p:cNvSpPr>
            <a:spLocks noChangeArrowheads="1"/>
          </p:cNvSpPr>
          <p:nvPr/>
        </p:nvSpPr>
        <p:spPr bwMode="auto">
          <a:xfrm>
            <a:off x="9737726" y="5573714"/>
            <a:ext cx="554639" cy="3084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1" hangingPunct="1">
              <a:spcBef>
                <a:spcPct val="20000"/>
              </a:spcBef>
            </a:pPr>
            <a:r>
              <a:rPr lang="en-US" altLang="en-US" sz="1400" b="1">
                <a:latin typeface="Zurich BT" charset="0"/>
              </a:rPr>
              <a:t>Time</a:t>
            </a:r>
          </a:p>
        </p:txBody>
      </p:sp>
      <p:sp>
        <p:nvSpPr>
          <p:cNvPr id="180240" name="Line 16">
            <a:extLst>
              <a:ext uri="{FF2B5EF4-FFF2-40B4-BE49-F238E27FC236}">
                <a16:creationId xmlns="" xmlns:a16="http://schemas.microsoft.com/office/drawing/2014/main" id="{F6C23326-2043-4315-8A8E-E9F3FD93DCD3}"/>
              </a:ext>
            </a:extLst>
          </p:cNvPr>
          <p:cNvSpPr>
            <a:spLocks noChangeShapeType="1"/>
          </p:cNvSpPr>
          <p:nvPr/>
        </p:nvSpPr>
        <p:spPr bwMode="auto">
          <a:xfrm>
            <a:off x="6878638" y="1905000"/>
            <a:ext cx="0" cy="3886200"/>
          </a:xfrm>
          <a:prstGeom prst="line">
            <a:avLst/>
          </a:prstGeom>
          <a:noFill/>
          <a:ln w="12700">
            <a:solidFill>
              <a:schemeClr val="tx1"/>
            </a:solidFill>
            <a:prstDash val="sysDot"/>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graphicFrame>
        <p:nvGraphicFramePr>
          <p:cNvPr id="180241" name="Object 17">
            <a:extLst>
              <a:ext uri="{FF2B5EF4-FFF2-40B4-BE49-F238E27FC236}">
                <a16:creationId xmlns="" xmlns:a16="http://schemas.microsoft.com/office/drawing/2014/main" id="{65D003CF-E8A2-4932-B47F-E776EAE58613}"/>
              </a:ext>
            </a:extLst>
          </p:cNvPr>
          <p:cNvGraphicFramePr>
            <a:graphicFrameLocks/>
          </p:cNvGraphicFramePr>
          <p:nvPr/>
        </p:nvGraphicFramePr>
        <p:xfrm>
          <a:off x="6567489" y="2819400"/>
          <a:ext cx="674687" cy="749300"/>
        </p:xfrm>
        <a:graphic>
          <a:graphicData uri="http://schemas.openxmlformats.org/presentationml/2006/ole">
            <p:oleObj spid="_x0000_s2121" name="Equation" r:id="rId5" imgW="675103" imgH="749586" progId="Equation.3">
              <p:embed/>
            </p:oleObj>
          </a:graphicData>
        </a:graphic>
      </p:graphicFrame>
      <p:sp>
        <p:nvSpPr>
          <p:cNvPr id="180242" name="Line 18">
            <a:extLst>
              <a:ext uri="{FF2B5EF4-FFF2-40B4-BE49-F238E27FC236}">
                <a16:creationId xmlns="" xmlns:a16="http://schemas.microsoft.com/office/drawing/2014/main" id="{FF3CCFFD-20CD-4BE1-ADB6-5DE49BE26469}"/>
              </a:ext>
            </a:extLst>
          </p:cNvPr>
          <p:cNvSpPr>
            <a:spLocks noChangeShapeType="1"/>
          </p:cNvSpPr>
          <p:nvPr/>
        </p:nvSpPr>
        <p:spPr bwMode="auto">
          <a:xfrm flipH="1">
            <a:off x="8229600" y="2133600"/>
            <a:ext cx="304800" cy="533400"/>
          </a:xfrm>
          <a:prstGeom prst="line">
            <a:avLst/>
          </a:prstGeom>
          <a:noFill/>
          <a:ln w="127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
        <p:nvSpPr>
          <p:cNvPr id="180243" name="Line 19">
            <a:extLst>
              <a:ext uri="{FF2B5EF4-FFF2-40B4-BE49-F238E27FC236}">
                <a16:creationId xmlns="" xmlns:a16="http://schemas.microsoft.com/office/drawing/2014/main" id="{65D31FB5-5EED-450D-AC15-15FFC643F7F9}"/>
              </a:ext>
            </a:extLst>
          </p:cNvPr>
          <p:cNvSpPr>
            <a:spLocks noChangeShapeType="1"/>
          </p:cNvSpPr>
          <p:nvPr/>
        </p:nvSpPr>
        <p:spPr bwMode="auto">
          <a:xfrm flipH="1">
            <a:off x="8610600" y="4038600"/>
            <a:ext cx="457200" cy="228600"/>
          </a:xfrm>
          <a:prstGeom prst="line">
            <a:avLst/>
          </a:prstGeom>
          <a:noFill/>
          <a:ln w="127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IN"/>
          </a:p>
        </p:txBody>
      </p:sp>
    </p:spTree>
    <p:extLst>
      <p:ext uri="{BB962C8B-B14F-4D97-AF65-F5344CB8AC3E}">
        <p14:creationId xmlns="" xmlns:p14="http://schemas.microsoft.com/office/powerpoint/2010/main" val="3250553673"/>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AF06C1-FD19-49D9-996A-F52F894D80DB}"/>
              </a:ext>
            </a:extLst>
          </p:cNvPr>
          <p:cNvSpPr>
            <a:spLocks noGrp="1"/>
          </p:cNvSpPr>
          <p:nvPr>
            <p:ph type="title" sz="quarter"/>
          </p:nvPr>
        </p:nvSpPr>
        <p:spPr/>
        <p:txBody>
          <a:bodyPr/>
          <a:lstStyle/>
          <a:p>
            <a:r>
              <a:rPr lang="en-IN" dirty="0"/>
              <a:t>Policy Interventions</a:t>
            </a:r>
          </a:p>
        </p:txBody>
      </p:sp>
      <p:sp>
        <p:nvSpPr>
          <p:cNvPr id="3" name="Content Placeholder 2">
            <a:extLst>
              <a:ext uri="{FF2B5EF4-FFF2-40B4-BE49-F238E27FC236}">
                <a16:creationId xmlns="" xmlns:a16="http://schemas.microsoft.com/office/drawing/2014/main" id="{898E78A8-F6C5-413C-B03D-D54D12EFA13E}"/>
              </a:ext>
            </a:extLst>
          </p:cNvPr>
          <p:cNvSpPr>
            <a:spLocks noGrp="1"/>
          </p:cNvSpPr>
          <p:nvPr>
            <p:ph sz="quarter" idx="1"/>
          </p:nvPr>
        </p:nvSpPr>
        <p:spPr/>
        <p:txBody>
          <a:bodyPr>
            <a:normAutofit/>
          </a:bodyPr>
          <a:lstStyle/>
          <a:p>
            <a:r>
              <a:rPr lang="en-IN" sz="3600" dirty="0"/>
              <a:t>Human Capital</a:t>
            </a:r>
          </a:p>
        </p:txBody>
      </p:sp>
      <p:sp>
        <p:nvSpPr>
          <p:cNvPr id="4" name="Content Placeholder 3">
            <a:extLst>
              <a:ext uri="{FF2B5EF4-FFF2-40B4-BE49-F238E27FC236}">
                <a16:creationId xmlns="" xmlns:a16="http://schemas.microsoft.com/office/drawing/2014/main" id="{A4291CD5-3F75-46FF-9820-1C1E05280E78}"/>
              </a:ext>
            </a:extLst>
          </p:cNvPr>
          <p:cNvSpPr>
            <a:spLocks noGrp="1"/>
          </p:cNvSpPr>
          <p:nvPr>
            <p:ph sz="quarter" idx="2"/>
          </p:nvPr>
        </p:nvSpPr>
        <p:spPr>
          <a:xfrm>
            <a:off x="6096000" y="1981200"/>
            <a:ext cx="5805713" cy="1981200"/>
          </a:xfrm>
        </p:spPr>
        <p:txBody>
          <a:bodyPr>
            <a:normAutofit/>
          </a:bodyPr>
          <a:lstStyle/>
          <a:p>
            <a:r>
              <a:rPr lang="en-IN" sz="3600" dirty="0"/>
              <a:t>Ease of Doing Business </a:t>
            </a:r>
          </a:p>
        </p:txBody>
      </p:sp>
      <p:sp>
        <p:nvSpPr>
          <p:cNvPr id="5" name="Content Placeholder 4">
            <a:extLst>
              <a:ext uri="{FF2B5EF4-FFF2-40B4-BE49-F238E27FC236}">
                <a16:creationId xmlns="" xmlns:a16="http://schemas.microsoft.com/office/drawing/2014/main" id="{8D249487-3FB1-4152-8E4D-4AAD0D89A94D}"/>
              </a:ext>
            </a:extLst>
          </p:cNvPr>
          <p:cNvSpPr>
            <a:spLocks noGrp="1"/>
          </p:cNvSpPr>
          <p:nvPr>
            <p:ph sz="quarter" idx="3"/>
          </p:nvPr>
        </p:nvSpPr>
        <p:spPr/>
        <p:txBody>
          <a:bodyPr>
            <a:normAutofit/>
          </a:bodyPr>
          <a:lstStyle/>
          <a:p>
            <a:r>
              <a:rPr lang="en-IN" sz="3600" dirty="0"/>
              <a:t>Monetary Policy</a:t>
            </a:r>
          </a:p>
        </p:txBody>
      </p:sp>
      <p:sp>
        <p:nvSpPr>
          <p:cNvPr id="6" name="Content Placeholder 5">
            <a:extLst>
              <a:ext uri="{FF2B5EF4-FFF2-40B4-BE49-F238E27FC236}">
                <a16:creationId xmlns="" xmlns:a16="http://schemas.microsoft.com/office/drawing/2014/main" id="{B459D139-937E-4544-B200-C91BF14AA46C}"/>
              </a:ext>
            </a:extLst>
          </p:cNvPr>
          <p:cNvSpPr>
            <a:spLocks noGrp="1"/>
          </p:cNvSpPr>
          <p:nvPr>
            <p:ph sz="quarter" idx="4"/>
          </p:nvPr>
        </p:nvSpPr>
        <p:spPr/>
        <p:txBody>
          <a:bodyPr>
            <a:normAutofit/>
          </a:bodyPr>
          <a:lstStyle/>
          <a:p>
            <a:r>
              <a:rPr lang="en-IN" sz="3600" dirty="0"/>
              <a:t>Fiscal Policy</a:t>
            </a:r>
          </a:p>
        </p:txBody>
      </p:sp>
    </p:spTree>
    <p:extLst>
      <p:ext uri="{BB962C8B-B14F-4D97-AF65-F5344CB8AC3E}">
        <p14:creationId xmlns="" xmlns:p14="http://schemas.microsoft.com/office/powerpoint/2010/main" val="20586626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4296171D-5FCE-4FAB-91A5-5C8FF554CBF2}"/>
              </a:ext>
            </a:extLst>
          </p:cNvPr>
          <p:cNvSpPr>
            <a:spLocks noGrp="1"/>
          </p:cNvSpPr>
          <p:nvPr>
            <p:ph type="title"/>
          </p:nvPr>
        </p:nvSpPr>
        <p:spPr/>
        <p:txBody>
          <a:bodyPr/>
          <a:lstStyle/>
          <a:p>
            <a:r>
              <a:rPr lang="en-IN" dirty="0"/>
              <a:t>Human Capital (Supply Side Intervention)</a:t>
            </a:r>
          </a:p>
        </p:txBody>
      </p:sp>
      <p:sp>
        <p:nvSpPr>
          <p:cNvPr id="8" name="Content Placeholder 7">
            <a:extLst>
              <a:ext uri="{FF2B5EF4-FFF2-40B4-BE49-F238E27FC236}">
                <a16:creationId xmlns="" xmlns:a16="http://schemas.microsoft.com/office/drawing/2014/main" id="{F2146187-00B5-4006-9FAE-ED5B1080B7CC}"/>
              </a:ext>
            </a:extLst>
          </p:cNvPr>
          <p:cNvSpPr>
            <a:spLocks noGrp="1"/>
          </p:cNvSpPr>
          <p:nvPr>
            <p:ph idx="1"/>
          </p:nvPr>
        </p:nvSpPr>
        <p:spPr>
          <a:xfrm>
            <a:off x="645132" y="2052918"/>
            <a:ext cx="9404722" cy="4195481"/>
          </a:xfrm>
        </p:spPr>
        <p:txBody>
          <a:bodyPr>
            <a:normAutofit lnSpcReduction="10000"/>
          </a:bodyPr>
          <a:lstStyle/>
          <a:p>
            <a:r>
              <a:rPr lang="en-IN" dirty="0"/>
              <a:t>From the supply-side perspective it is important government undertakes policy which will create additional number of skilled labour force.</a:t>
            </a:r>
          </a:p>
          <a:p>
            <a:endParaRPr lang="en-IN" dirty="0"/>
          </a:p>
          <a:p>
            <a:r>
              <a:rPr lang="en-IN" dirty="0"/>
              <a:t>Much of the growth in South Korea has been attributed to the importance and investment in education.</a:t>
            </a:r>
          </a:p>
          <a:p>
            <a:endParaRPr lang="en-IN" dirty="0"/>
          </a:p>
          <a:p>
            <a:r>
              <a:rPr lang="en-IN" dirty="0"/>
              <a:t>Daily, less than 2% of Indians who apply for jobs get them.</a:t>
            </a:r>
          </a:p>
          <a:p>
            <a:endParaRPr lang="en-IN" dirty="0"/>
          </a:p>
          <a:p>
            <a:r>
              <a:rPr lang="en-IN" dirty="0"/>
              <a:t>The United Kingdom government is promoting robotics, 5G wireless internet and smart technologies while asking private sectors to sponsor 300 master students and 200 doctoral students in artificial intelligence every year.</a:t>
            </a:r>
          </a:p>
          <a:p>
            <a:endParaRPr lang="en-IN" dirty="0"/>
          </a:p>
          <a:p>
            <a:endParaRPr lang="en-IN" dirty="0"/>
          </a:p>
          <a:p>
            <a:endParaRPr lang="en-IN" dirty="0"/>
          </a:p>
        </p:txBody>
      </p:sp>
    </p:spTree>
    <p:extLst>
      <p:ext uri="{BB962C8B-B14F-4D97-AF65-F5344CB8AC3E}">
        <p14:creationId xmlns="" xmlns:p14="http://schemas.microsoft.com/office/powerpoint/2010/main" val="2984355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87825B-9288-4DEB-AC73-6F52F64AC482}"/>
              </a:ext>
            </a:extLst>
          </p:cNvPr>
          <p:cNvSpPr>
            <a:spLocks noGrp="1"/>
          </p:cNvSpPr>
          <p:nvPr>
            <p:ph type="title"/>
          </p:nvPr>
        </p:nvSpPr>
        <p:spPr/>
        <p:txBody>
          <a:bodyPr/>
          <a:lstStyle/>
          <a:p>
            <a:r>
              <a:rPr lang="en-IN" dirty="0"/>
              <a:t>Ease of Doing Business</a:t>
            </a:r>
          </a:p>
        </p:txBody>
      </p:sp>
      <p:sp>
        <p:nvSpPr>
          <p:cNvPr id="3" name="Content Placeholder 2">
            <a:extLst>
              <a:ext uri="{FF2B5EF4-FFF2-40B4-BE49-F238E27FC236}">
                <a16:creationId xmlns="" xmlns:a16="http://schemas.microsoft.com/office/drawing/2014/main" id="{EAF2E73F-384A-41C5-BA7A-D904329E6D64}"/>
              </a:ext>
            </a:extLst>
          </p:cNvPr>
          <p:cNvSpPr>
            <a:spLocks noGrp="1"/>
          </p:cNvSpPr>
          <p:nvPr>
            <p:ph idx="1"/>
          </p:nvPr>
        </p:nvSpPr>
        <p:spPr>
          <a:xfrm>
            <a:off x="645131" y="2052918"/>
            <a:ext cx="11300125" cy="4195481"/>
          </a:xfrm>
        </p:spPr>
        <p:txBody>
          <a:bodyPr>
            <a:normAutofit/>
          </a:bodyPr>
          <a:lstStyle/>
          <a:p>
            <a:r>
              <a:rPr lang="en-IN" dirty="0"/>
              <a:t>The government should be an enabler, enabling policy and regulatory environment so that entrepreneurship and innovation associated with digital technology expand.</a:t>
            </a:r>
          </a:p>
          <a:p>
            <a:endParaRPr lang="en-IN" dirty="0"/>
          </a:p>
          <a:p>
            <a:r>
              <a:rPr lang="en-IN" dirty="0"/>
              <a:t>As much of the growth is supported through the ICT, government should undertake investment in telecommunications, cybersecurity, internet, and ensure wide spread access. Investing in complementary infrastructure such as electricity connection, lowering logistic cost for setting up business, and enforcing contract will help.</a:t>
            </a:r>
          </a:p>
          <a:p>
            <a:endParaRPr lang="en-IN" dirty="0"/>
          </a:p>
          <a:p>
            <a:r>
              <a:rPr lang="en-IN" dirty="0"/>
              <a:t>In a digital world enormous amount of data about individual and their activities are captured by platform owners. From the consumption-side, regulations related to data privacy have to formed and importantly it has to be enforced.</a:t>
            </a:r>
          </a:p>
        </p:txBody>
      </p:sp>
    </p:spTree>
    <p:extLst>
      <p:ext uri="{BB962C8B-B14F-4D97-AF65-F5344CB8AC3E}">
        <p14:creationId xmlns="" xmlns:p14="http://schemas.microsoft.com/office/powerpoint/2010/main" val="8630984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6AD7B35-7C4C-4590-9214-946DD36AF1AE}"/>
              </a:ext>
            </a:extLst>
          </p:cNvPr>
          <p:cNvSpPr>
            <a:spLocks noGrp="1"/>
          </p:cNvSpPr>
          <p:nvPr>
            <p:ph type="title"/>
          </p:nvPr>
        </p:nvSpPr>
        <p:spPr/>
        <p:txBody>
          <a:bodyPr/>
          <a:lstStyle/>
          <a:p>
            <a:r>
              <a:rPr lang="en-IN" dirty="0"/>
              <a:t>Access to Capital (Monetary Policy)</a:t>
            </a:r>
          </a:p>
        </p:txBody>
      </p:sp>
      <p:sp>
        <p:nvSpPr>
          <p:cNvPr id="3" name="Content Placeholder 2">
            <a:extLst>
              <a:ext uri="{FF2B5EF4-FFF2-40B4-BE49-F238E27FC236}">
                <a16:creationId xmlns="" xmlns:a16="http://schemas.microsoft.com/office/drawing/2014/main" id="{9CF7F267-C38C-4B93-B2D0-D05717B26120}"/>
              </a:ext>
            </a:extLst>
          </p:cNvPr>
          <p:cNvSpPr>
            <a:spLocks noGrp="1"/>
          </p:cNvSpPr>
          <p:nvPr>
            <p:ph idx="1"/>
          </p:nvPr>
        </p:nvSpPr>
        <p:spPr>
          <a:xfrm>
            <a:off x="159658" y="2052918"/>
            <a:ext cx="12032342" cy="4493025"/>
          </a:xfrm>
        </p:spPr>
        <p:txBody>
          <a:bodyPr>
            <a:normAutofit fontScale="92500" lnSpcReduction="10000"/>
          </a:bodyPr>
          <a:lstStyle/>
          <a:p>
            <a:r>
              <a:rPr lang="en-IN" dirty="0"/>
              <a:t>It is necessary that small and medium enterprises in a digital world get proper policy support in terms of access to credit and necessary demand creation wherein the government bodies commit to some amount of captive service generated in the digital start-up eco space.</a:t>
            </a:r>
          </a:p>
          <a:p>
            <a:endParaRPr lang="en-IN" dirty="0"/>
          </a:p>
          <a:p>
            <a:r>
              <a:rPr lang="en-IN" dirty="0"/>
              <a:t>To facilitate growth of digital business there is a need for ensuring access to electronic payment systems.</a:t>
            </a:r>
          </a:p>
          <a:p>
            <a:endParaRPr lang="en-IN" dirty="0"/>
          </a:p>
          <a:p>
            <a:r>
              <a:rPr lang="en-IN" dirty="0"/>
              <a:t>At the same time the central bank and other regulatory bodies should ensure that these payment systems are secure and in compliance to global standards. </a:t>
            </a:r>
          </a:p>
          <a:p>
            <a:endParaRPr lang="en-IN" dirty="0"/>
          </a:p>
          <a:p>
            <a:r>
              <a:rPr lang="en-IN" dirty="0"/>
              <a:t>Digital currency such as </a:t>
            </a:r>
            <a:r>
              <a:rPr lang="en-IN" i="1" dirty="0"/>
              <a:t>Libra</a:t>
            </a:r>
            <a:r>
              <a:rPr lang="en-IN" dirty="0"/>
              <a:t> will be beneficial for those who does not have a bank account and can act as a great way for financial inclusion. However, it can be a cause for worry for central bankers, as such a digital currency can be used for money-laundering activities and evading tax.   </a:t>
            </a:r>
          </a:p>
          <a:p>
            <a:endParaRPr lang="en-IN" dirty="0"/>
          </a:p>
        </p:txBody>
      </p:sp>
    </p:spTree>
    <p:extLst>
      <p:ext uri="{BB962C8B-B14F-4D97-AF65-F5344CB8AC3E}">
        <p14:creationId xmlns="" xmlns:p14="http://schemas.microsoft.com/office/powerpoint/2010/main" val="3524093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1A7996-2F68-4C99-887A-FE7FA10426E6}"/>
              </a:ext>
            </a:extLst>
          </p:cNvPr>
          <p:cNvSpPr>
            <a:spLocks noGrp="1"/>
          </p:cNvSpPr>
          <p:nvPr>
            <p:ph type="title"/>
          </p:nvPr>
        </p:nvSpPr>
        <p:spPr/>
        <p:txBody>
          <a:bodyPr/>
          <a:lstStyle/>
          <a:p>
            <a:r>
              <a:rPr lang="en-IN" i="1" dirty="0"/>
              <a:t>Welfare</a:t>
            </a:r>
            <a:r>
              <a:rPr lang="en-IN" dirty="0"/>
              <a:t> State (Fiscal Policy)</a:t>
            </a:r>
          </a:p>
        </p:txBody>
      </p:sp>
      <p:sp>
        <p:nvSpPr>
          <p:cNvPr id="3" name="Content Placeholder 2">
            <a:extLst>
              <a:ext uri="{FF2B5EF4-FFF2-40B4-BE49-F238E27FC236}">
                <a16:creationId xmlns="" xmlns:a16="http://schemas.microsoft.com/office/drawing/2014/main" id="{3273ECC2-79F1-4EF3-9567-36BD668C4F4F}"/>
              </a:ext>
            </a:extLst>
          </p:cNvPr>
          <p:cNvSpPr>
            <a:spLocks noGrp="1"/>
          </p:cNvSpPr>
          <p:nvPr>
            <p:ph idx="1"/>
          </p:nvPr>
        </p:nvSpPr>
        <p:spPr>
          <a:xfrm>
            <a:off x="0" y="2052918"/>
            <a:ext cx="12192000" cy="4805082"/>
          </a:xfrm>
        </p:spPr>
        <p:txBody>
          <a:bodyPr/>
          <a:lstStyle/>
          <a:p>
            <a:r>
              <a:rPr lang="en-IN" dirty="0"/>
              <a:t>A concern with the gig workers is that they do not adhere to laws involving (</a:t>
            </a:r>
            <a:r>
              <a:rPr lang="en-IN" dirty="0" err="1"/>
              <a:t>i</a:t>
            </a:r>
            <a:r>
              <a:rPr lang="en-IN" dirty="0"/>
              <a:t>) fair labour standards governing the minimum wage and work hour overtime, (ii) occupational, health and safety hazard covering the work related insurance, (iii) medical and sick leave allowance, (iv) pensions and annual leave/holidays, and (v) job discrimination relating to gender, caste, and creed.</a:t>
            </a:r>
          </a:p>
          <a:p>
            <a:endParaRPr lang="en-IN" dirty="0"/>
          </a:p>
          <a:p>
            <a:r>
              <a:rPr lang="en-IN" dirty="0"/>
              <a:t>The big companies such as Facebook, NETFLIX, Google, etc., and the so-called UNICORN, have no social obligation and continue to pour money for growth of their respective company, with the objective to please their shareholders.</a:t>
            </a:r>
          </a:p>
          <a:p>
            <a:endParaRPr lang="en-IN" dirty="0"/>
          </a:p>
          <a:p>
            <a:r>
              <a:rPr lang="en-IN" dirty="0"/>
              <a:t>In a gig setup, government lose money because of lack in tax collection. There is a problem in tracking how much gig workers are earning (from abroad) as some of the money transfer platforms are not integrated with the income tax portal in respective specific countries. </a:t>
            </a:r>
          </a:p>
        </p:txBody>
      </p:sp>
    </p:spTree>
    <p:extLst>
      <p:ext uri="{BB962C8B-B14F-4D97-AF65-F5344CB8AC3E}">
        <p14:creationId xmlns="" xmlns:p14="http://schemas.microsoft.com/office/powerpoint/2010/main" val="1988924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901150-59AB-4516-B251-4AAC2709E6A0}"/>
              </a:ext>
            </a:extLst>
          </p:cNvPr>
          <p:cNvSpPr>
            <a:spLocks noGrp="1"/>
          </p:cNvSpPr>
          <p:nvPr>
            <p:ph type="title"/>
          </p:nvPr>
        </p:nvSpPr>
        <p:spPr/>
        <p:txBody>
          <a:bodyPr/>
          <a:lstStyle/>
          <a:p>
            <a:r>
              <a:rPr lang="en-IN" dirty="0"/>
              <a:t>Recommendations</a:t>
            </a:r>
          </a:p>
        </p:txBody>
      </p:sp>
      <p:sp>
        <p:nvSpPr>
          <p:cNvPr id="3" name="Content Placeholder 2">
            <a:extLst>
              <a:ext uri="{FF2B5EF4-FFF2-40B4-BE49-F238E27FC236}">
                <a16:creationId xmlns="" xmlns:a16="http://schemas.microsoft.com/office/drawing/2014/main" id="{17DA4AB0-6540-412F-AA12-FE8813DFCF50}"/>
              </a:ext>
            </a:extLst>
          </p:cNvPr>
          <p:cNvSpPr>
            <a:spLocks noGrp="1"/>
          </p:cNvSpPr>
          <p:nvPr>
            <p:ph idx="1"/>
          </p:nvPr>
        </p:nvSpPr>
        <p:spPr>
          <a:xfrm>
            <a:off x="781665" y="2052918"/>
            <a:ext cx="10574593" cy="4195481"/>
          </a:xfrm>
        </p:spPr>
        <p:txBody>
          <a:bodyPr>
            <a:normAutofit/>
          </a:bodyPr>
          <a:lstStyle/>
          <a:p>
            <a:r>
              <a:rPr lang="en-IN" sz="2400" dirty="0"/>
              <a:t>Governments can work closely with business and training centres to impart necessary additional skill for the displaced workers. </a:t>
            </a:r>
          </a:p>
          <a:p>
            <a:endParaRPr lang="en-IN" sz="2400" dirty="0"/>
          </a:p>
          <a:p>
            <a:r>
              <a:rPr lang="en-IN" sz="2400" dirty="0"/>
              <a:t>One policy that government can undertake to offset rising income inequality is to start giving universal basic income.</a:t>
            </a:r>
          </a:p>
          <a:p>
            <a:endParaRPr lang="en-IN" sz="2400" dirty="0"/>
          </a:p>
          <a:p>
            <a:r>
              <a:rPr lang="en-IN" sz="2400" dirty="0"/>
              <a:t>Effective and efficient institutions to protect consumers from unscrupulous operators.</a:t>
            </a:r>
          </a:p>
        </p:txBody>
      </p:sp>
    </p:spTree>
    <p:extLst>
      <p:ext uri="{BB962C8B-B14F-4D97-AF65-F5344CB8AC3E}">
        <p14:creationId xmlns="" xmlns:p14="http://schemas.microsoft.com/office/powerpoint/2010/main" val="734344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BB97AA-634B-4057-A1FC-1B7C798F12EE}"/>
              </a:ext>
            </a:extLst>
          </p:cNvPr>
          <p:cNvSpPr>
            <a:spLocks noGrp="1"/>
          </p:cNvSpPr>
          <p:nvPr>
            <p:ph type="title"/>
          </p:nvPr>
        </p:nvSpPr>
        <p:spPr>
          <a:xfrm>
            <a:off x="806195" y="804672"/>
            <a:ext cx="3521359" cy="5248656"/>
          </a:xfrm>
        </p:spPr>
        <p:txBody>
          <a:bodyPr anchor="ctr">
            <a:normAutofit/>
          </a:bodyPr>
          <a:lstStyle/>
          <a:p>
            <a:pPr algn="ctr"/>
            <a:r>
              <a:rPr lang="en-IN" dirty="0"/>
              <a:t>Preview of Presentation</a:t>
            </a:r>
          </a:p>
        </p:txBody>
      </p:sp>
      <p:sp>
        <p:nvSpPr>
          <p:cNvPr id="3" name="Content Placeholder 2">
            <a:extLst>
              <a:ext uri="{FF2B5EF4-FFF2-40B4-BE49-F238E27FC236}">
                <a16:creationId xmlns="" xmlns:a16="http://schemas.microsoft.com/office/drawing/2014/main" id="{10C0CF72-B6EA-499B-A997-053BFB409A05}"/>
              </a:ext>
            </a:extLst>
          </p:cNvPr>
          <p:cNvSpPr>
            <a:spLocks noGrp="1"/>
          </p:cNvSpPr>
          <p:nvPr>
            <p:ph idx="1"/>
          </p:nvPr>
        </p:nvSpPr>
        <p:spPr>
          <a:xfrm>
            <a:off x="4975861" y="804671"/>
            <a:ext cx="6399930" cy="5248657"/>
          </a:xfrm>
        </p:spPr>
        <p:txBody>
          <a:bodyPr anchor="ctr">
            <a:noAutofit/>
          </a:bodyPr>
          <a:lstStyle/>
          <a:p>
            <a:r>
              <a:rPr lang="en-IN" sz="2800" dirty="0"/>
              <a:t>What is the Gig?</a:t>
            </a:r>
          </a:p>
          <a:p>
            <a:r>
              <a:rPr lang="en-IN" sz="2800" dirty="0"/>
              <a:t>The Gig Economy: Its Impact on Employment and Productivity</a:t>
            </a:r>
          </a:p>
          <a:p>
            <a:r>
              <a:rPr lang="en-IN" sz="2800" dirty="0"/>
              <a:t>The Gig Economy and Income Distribution</a:t>
            </a:r>
          </a:p>
          <a:p>
            <a:r>
              <a:rPr lang="en-IN" sz="2800" dirty="0"/>
              <a:t>Demand Management Policy in a Gig World</a:t>
            </a:r>
          </a:p>
          <a:p>
            <a:r>
              <a:rPr lang="en-IN" sz="2800" dirty="0"/>
              <a:t>Policy Interventions</a:t>
            </a:r>
          </a:p>
          <a:p>
            <a:r>
              <a:rPr lang="en-IN" sz="2800" dirty="0" smtClean="0"/>
              <a:t>Conclusions</a:t>
            </a:r>
            <a:endParaRPr lang="en-IN" sz="2800" dirty="0"/>
          </a:p>
        </p:txBody>
      </p:sp>
    </p:spTree>
    <p:extLst>
      <p:ext uri="{BB962C8B-B14F-4D97-AF65-F5344CB8AC3E}">
        <p14:creationId xmlns="" xmlns:p14="http://schemas.microsoft.com/office/powerpoint/2010/main" val="3520275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E84EE4B-3F30-41D8-8380-C377AB4FD24C}"/>
              </a:ext>
            </a:extLst>
          </p:cNvPr>
          <p:cNvSpPr>
            <a:spLocks noGrp="1"/>
          </p:cNvSpPr>
          <p:nvPr>
            <p:ph type="title"/>
          </p:nvPr>
        </p:nvSpPr>
        <p:spPr/>
        <p:txBody>
          <a:bodyPr/>
          <a:lstStyle/>
          <a:p>
            <a:r>
              <a:rPr lang="en-IN" dirty="0"/>
              <a:t>Conclusions</a:t>
            </a:r>
          </a:p>
        </p:txBody>
      </p:sp>
      <p:sp>
        <p:nvSpPr>
          <p:cNvPr id="3" name="Content Placeholder 2">
            <a:extLst>
              <a:ext uri="{FF2B5EF4-FFF2-40B4-BE49-F238E27FC236}">
                <a16:creationId xmlns="" xmlns:a16="http://schemas.microsoft.com/office/drawing/2014/main" id="{BBD6AADF-8D8E-4FA8-8F5C-5B1131C832DB}"/>
              </a:ext>
            </a:extLst>
          </p:cNvPr>
          <p:cNvSpPr>
            <a:spLocks noGrp="1"/>
          </p:cNvSpPr>
          <p:nvPr>
            <p:ph idx="1"/>
          </p:nvPr>
        </p:nvSpPr>
        <p:spPr>
          <a:xfrm>
            <a:off x="0" y="2052918"/>
            <a:ext cx="12192000" cy="4195481"/>
          </a:xfrm>
        </p:spPr>
        <p:txBody>
          <a:bodyPr>
            <a:normAutofit lnSpcReduction="10000"/>
          </a:bodyPr>
          <a:lstStyle/>
          <a:p>
            <a:r>
              <a:rPr lang="en-IN" dirty="0"/>
              <a:t>From an economic perspective, rise of gig economy is likely to increase overall productivity. </a:t>
            </a:r>
          </a:p>
          <a:p>
            <a:endParaRPr lang="en-IN" dirty="0"/>
          </a:p>
          <a:p>
            <a:r>
              <a:rPr lang="en-IN" dirty="0"/>
              <a:t> </a:t>
            </a:r>
            <a:r>
              <a:rPr lang="en-GB" dirty="0"/>
              <a:t>In a gig-world, low salaried service workers from India and elsewhere can now earn more by engaging in similar job profiles in a developed country like USA and countries in European Union. </a:t>
            </a:r>
          </a:p>
          <a:p>
            <a:endParaRPr lang="en-GB" dirty="0"/>
          </a:p>
          <a:p>
            <a:r>
              <a:rPr lang="en-IN" dirty="0"/>
              <a:t>Government should also address the challenges associated with some workers getting displaced from technological disruption. There is a need to find ways to absorb these labourers for alternative employment.</a:t>
            </a:r>
          </a:p>
          <a:p>
            <a:endParaRPr lang="en-IN" dirty="0"/>
          </a:p>
          <a:p>
            <a:r>
              <a:rPr lang="en-IN" dirty="0"/>
              <a:t>At the same time, for the spread of gig works there is a need to invest in ICT related infrastructure such as telecommunication, electricity, and internet connection.</a:t>
            </a:r>
          </a:p>
          <a:p>
            <a:endParaRPr lang="en-IN" dirty="0"/>
          </a:p>
        </p:txBody>
      </p:sp>
    </p:spTree>
    <p:extLst>
      <p:ext uri="{BB962C8B-B14F-4D97-AF65-F5344CB8AC3E}">
        <p14:creationId xmlns="" xmlns:p14="http://schemas.microsoft.com/office/powerpoint/2010/main" val="3678592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9A8713-16A0-4B80-B895-3B8A8F555B3C}"/>
              </a:ext>
            </a:extLst>
          </p:cNvPr>
          <p:cNvSpPr>
            <a:spLocks noGrp="1"/>
          </p:cNvSpPr>
          <p:nvPr>
            <p:ph type="title"/>
          </p:nvPr>
        </p:nvSpPr>
        <p:spPr/>
        <p:txBody>
          <a:bodyPr/>
          <a:lstStyle/>
          <a:p>
            <a:pPr algn="ctr"/>
            <a:r>
              <a:rPr lang="en-US" sz="4400" dirty="0"/>
              <a:t>Characteristics of the Gig</a:t>
            </a:r>
            <a:endParaRPr lang="en-IN" dirty="0"/>
          </a:p>
        </p:txBody>
      </p:sp>
      <p:sp>
        <p:nvSpPr>
          <p:cNvPr id="3" name="Content Placeholder 2">
            <a:extLst>
              <a:ext uri="{FF2B5EF4-FFF2-40B4-BE49-F238E27FC236}">
                <a16:creationId xmlns="" xmlns:a16="http://schemas.microsoft.com/office/drawing/2014/main" id="{00F3292E-DAC9-499B-8595-AB58AE5CB1EE}"/>
              </a:ext>
            </a:extLst>
          </p:cNvPr>
          <p:cNvSpPr>
            <a:spLocks noGrp="1"/>
          </p:cNvSpPr>
          <p:nvPr>
            <p:ph idx="1"/>
          </p:nvPr>
        </p:nvSpPr>
        <p:spPr>
          <a:xfrm>
            <a:off x="454383" y="1853248"/>
            <a:ext cx="11241088" cy="4195481"/>
          </a:xfrm>
        </p:spPr>
        <p:txBody>
          <a:bodyPr/>
          <a:lstStyle/>
          <a:p>
            <a:r>
              <a:rPr lang="en-IN" sz="2800" dirty="0"/>
              <a:t>On demand service economy wherein the transactions happen on a ‘temporary’ basis (</a:t>
            </a:r>
            <a:r>
              <a:rPr lang="en-IN" sz="2800" dirty="0" err="1"/>
              <a:t>Frenken</a:t>
            </a:r>
            <a:r>
              <a:rPr lang="en-IN" sz="2800" dirty="0"/>
              <a:t> and Schor, 2019).</a:t>
            </a:r>
          </a:p>
          <a:p>
            <a:endParaRPr lang="en-IN" sz="2800" dirty="0"/>
          </a:p>
          <a:p>
            <a:r>
              <a:rPr lang="en-IN" sz="2800" dirty="0"/>
              <a:t>Task/Project based jobs.</a:t>
            </a:r>
          </a:p>
          <a:p>
            <a:endParaRPr lang="en-IN" sz="2800" dirty="0"/>
          </a:p>
          <a:p>
            <a:r>
              <a:rPr lang="en-IN" sz="2800" dirty="0"/>
              <a:t>Standardized and Outcome Oriented. Absence of information asymmetry/moral hazard.</a:t>
            </a:r>
          </a:p>
          <a:p>
            <a:endParaRPr lang="en-IN" dirty="0"/>
          </a:p>
          <a:p>
            <a:endParaRPr lang="en-IN" dirty="0"/>
          </a:p>
        </p:txBody>
      </p:sp>
    </p:spTree>
    <p:extLst>
      <p:ext uri="{BB962C8B-B14F-4D97-AF65-F5344CB8AC3E}">
        <p14:creationId xmlns="" xmlns:p14="http://schemas.microsoft.com/office/powerpoint/2010/main" val="2112469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889518-1935-4D3E-9CD2-C3FF5952FEBB}"/>
              </a:ext>
            </a:extLst>
          </p:cNvPr>
          <p:cNvSpPr>
            <a:spLocks noGrp="1"/>
          </p:cNvSpPr>
          <p:nvPr>
            <p:ph type="title"/>
          </p:nvPr>
        </p:nvSpPr>
        <p:spPr/>
        <p:txBody>
          <a:bodyPr/>
          <a:lstStyle/>
          <a:p>
            <a:r>
              <a:rPr lang="en-IN" dirty="0"/>
              <a:t>Who are the Gig Workers?</a:t>
            </a:r>
          </a:p>
        </p:txBody>
      </p:sp>
      <p:sp>
        <p:nvSpPr>
          <p:cNvPr id="3" name="Content Placeholder 2">
            <a:extLst>
              <a:ext uri="{FF2B5EF4-FFF2-40B4-BE49-F238E27FC236}">
                <a16:creationId xmlns="" xmlns:a16="http://schemas.microsoft.com/office/drawing/2014/main" id="{4BFC20A5-EBA2-4FEF-8760-0FCCC67E8391}"/>
              </a:ext>
            </a:extLst>
          </p:cNvPr>
          <p:cNvSpPr>
            <a:spLocks noGrp="1"/>
          </p:cNvSpPr>
          <p:nvPr>
            <p:ph idx="1"/>
          </p:nvPr>
        </p:nvSpPr>
        <p:spPr>
          <a:xfrm>
            <a:off x="645132" y="2052918"/>
            <a:ext cx="10109954" cy="4195481"/>
          </a:xfrm>
        </p:spPr>
        <p:txBody>
          <a:bodyPr>
            <a:normAutofit/>
          </a:bodyPr>
          <a:lstStyle/>
          <a:p>
            <a:r>
              <a:rPr lang="en-IN" sz="2400" dirty="0"/>
              <a:t>The gig economy is defined as digital, service-based, on-demand platforms which is characterized by prevalence of short-term contracts as oppose to permanent jobs (Greenwood et al., 2017). </a:t>
            </a:r>
          </a:p>
          <a:p>
            <a:endParaRPr lang="en-IN" sz="2400" dirty="0"/>
          </a:p>
          <a:p>
            <a:r>
              <a:rPr lang="en-IN" sz="2400" dirty="0"/>
              <a:t>There are two types of works: web-based work platform such as Freelancers and Upwork, which can be done from anywhere; and location-based work platform, which is done in the physical world through market style apps such as the Uber and Airbnb.</a:t>
            </a:r>
          </a:p>
        </p:txBody>
      </p:sp>
    </p:spTree>
    <p:extLst>
      <p:ext uri="{BB962C8B-B14F-4D97-AF65-F5344CB8AC3E}">
        <p14:creationId xmlns="" xmlns:p14="http://schemas.microsoft.com/office/powerpoint/2010/main" val="1199924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4E8AA4-EC1C-4E78-B9DF-DF701959DCA2}"/>
              </a:ext>
            </a:extLst>
          </p:cNvPr>
          <p:cNvSpPr>
            <a:spLocks noGrp="1"/>
          </p:cNvSpPr>
          <p:nvPr>
            <p:ph type="title"/>
          </p:nvPr>
        </p:nvSpPr>
        <p:spPr/>
        <p:txBody>
          <a:bodyPr/>
          <a:lstStyle/>
          <a:p>
            <a:r>
              <a:rPr lang="en-IN" dirty="0"/>
              <a:t>The Gig Economy: Its impact on Employment and Productivity</a:t>
            </a:r>
          </a:p>
        </p:txBody>
      </p:sp>
      <p:sp>
        <p:nvSpPr>
          <p:cNvPr id="3" name="Content Placeholder 2">
            <a:extLst>
              <a:ext uri="{FF2B5EF4-FFF2-40B4-BE49-F238E27FC236}">
                <a16:creationId xmlns="" xmlns:a16="http://schemas.microsoft.com/office/drawing/2014/main" id="{87434D5E-E315-4841-BFB9-1D6B163BCB7B}"/>
              </a:ext>
            </a:extLst>
          </p:cNvPr>
          <p:cNvSpPr>
            <a:spLocks noGrp="1"/>
          </p:cNvSpPr>
          <p:nvPr>
            <p:ph idx="1"/>
          </p:nvPr>
        </p:nvSpPr>
        <p:spPr>
          <a:xfrm>
            <a:off x="518160" y="2468880"/>
            <a:ext cx="11475720" cy="4206240"/>
          </a:xfrm>
        </p:spPr>
        <p:txBody>
          <a:bodyPr/>
          <a:lstStyle/>
          <a:p>
            <a:r>
              <a:rPr lang="en-IN" dirty="0"/>
              <a:t>From an economic perspective, a rise of the gig economy is likely to increase overall productivity. </a:t>
            </a:r>
          </a:p>
          <a:p>
            <a:endParaRPr lang="en-IN" dirty="0"/>
          </a:p>
          <a:p>
            <a:r>
              <a:rPr lang="en-IN" dirty="0"/>
              <a:t>Increase in productivity arise from an increase in labour force participation and getting access to lower salaried workers from across borders, leading to more </a:t>
            </a:r>
            <a:r>
              <a:rPr lang="en-IN" i="1" dirty="0"/>
              <a:t>specialization</a:t>
            </a:r>
            <a:r>
              <a:rPr lang="en-IN" dirty="0"/>
              <a:t> and </a:t>
            </a:r>
            <a:r>
              <a:rPr lang="en-IN" i="1" dirty="0"/>
              <a:t>standardization</a:t>
            </a:r>
            <a:r>
              <a:rPr lang="en-IN" dirty="0"/>
              <a:t> of work.</a:t>
            </a:r>
          </a:p>
          <a:p>
            <a:endParaRPr lang="en-IN" dirty="0"/>
          </a:p>
          <a:p>
            <a:r>
              <a:rPr lang="en-IN" dirty="0"/>
              <a:t>In line with Adam Smith principle of economic specialization, rather than hiring one generalist to complete all tasks, companies can designate task to various freelancers who specialized in that area.</a:t>
            </a:r>
          </a:p>
        </p:txBody>
      </p:sp>
    </p:spTree>
    <p:extLst>
      <p:ext uri="{BB962C8B-B14F-4D97-AF65-F5344CB8AC3E}">
        <p14:creationId xmlns="" xmlns:p14="http://schemas.microsoft.com/office/powerpoint/2010/main" val="257028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1C2D4A3-600C-432E-BA66-374DACAA6454}"/>
              </a:ext>
            </a:extLst>
          </p:cNvPr>
          <p:cNvSpPr>
            <a:spLocks noGrp="1"/>
          </p:cNvSpPr>
          <p:nvPr>
            <p:ph type="title"/>
          </p:nvPr>
        </p:nvSpPr>
        <p:spPr/>
        <p:txBody>
          <a:bodyPr/>
          <a:lstStyle/>
          <a:p>
            <a:r>
              <a:rPr lang="en-IN" dirty="0"/>
              <a:t>Implications</a:t>
            </a:r>
          </a:p>
        </p:txBody>
      </p:sp>
      <p:sp>
        <p:nvSpPr>
          <p:cNvPr id="3" name="Content Placeholder 2">
            <a:extLst>
              <a:ext uri="{FF2B5EF4-FFF2-40B4-BE49-F238E27FC236}">
                <a16:creationId xmlns="" xmlns:a16="http://schemas.microsoft.com/office/drawing/2014/main" id="{1D7E1258-4BF7-4DD0-AABE-4EDDB12EF7BF}"/>
              </a:ext>
            </a:extLst>
          </p:cNvPr>
          <p:cNvSpPr>
            <a:spLocks noGrp="1"/>
          </p:cNvSpPr>
          <p:nvPr>
            <p:ph idx="1"/>
          </p:nvPr>
        </p:nvSpPr>
        <p:spPr>
          <a:xfrm>
            <a:off x="870154" y="2197509"/>
            <a:ext cx="10441859" cy="3716593"/>
          </a:xfrm>
        </p:spPr>
        <p:txBody>
          <a:bodyPr>
            <a:normAutofit fontScale="92500"/>
          </a:bodyPr>
          <a:lstStyle/>
          <a:p>
            <a:r>
              <a:rPr lang="en-IN" sz="2400" dirty="0"/>
              <a:t>Workers from developing regions are likely to gain. By creating a level playing field for workers worldwide, gig economy represents factor price equalization outcome in a </a:t>
            </a:r>
            <a:r>
              <a:rPr lang="en-GB" sz="2400" dirty="0"/>
              <a:t>Heckscher-Ohlin-Samuelson (HOS) model type set-up. </a:t>
            </a:r>
          </a:p>
          <a:p>
            <a:endParaRPr lang="en-GB" sz="2400" dirty="0"/>
          </a:p>
          <a:p>
            <a:endParaRPr lang="en-GB" sz="2400" dirty="0"/>
          </a:p>
          <a:p>
            <a:r>
              <a:rPr lang="en-GB" sz="2400" dirty="0"/>
              <a:t>In a gig-world, low salaried service workers from India and elsewhere can now earn more by engaging in similar job profiles in a developed country like USA and countries within the European Union.</a:t>
            </a:r>
          </a:p>
          <a:p>
            <a:endParaRPr lang="en-GB" dirty="0"/>
          </a:p>
          <a:p>
            <a:endParaRPr lang="en-GB" dirty="0"/>
          </a:p>
          <a:p>
            <a:endParaRPr lang="en-GB" dirty="0"/>
          </a:p>
        </p:txBody>
      </p:sp>
    </p:spTree>
    <p:extLst>
      <p:ext uri="{BB962C8B-B14F-4D97-AF65-F5344CB8AC3E}">
        <p14:creationId xmlns="" xmlns:p14="http://schemas.microsoft.com/office/powerpoint/2010/main" val="3671265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1DCB2CE-29C6-4F02-AAB5-06A49CC9BFFE}"/>
              </a:ext>
            </a:extLst>
          </p:cNvPr>
          <p:cNvSpPr>
            <a:spLocks noGrp="1"/>
          </p:cNvSpPr>
          <p:nvPr>
            <p:ph type="title"/>
          </p:nvPr>
        </p:nvSpPr>
        <p:spPr/>
        <p:txBody>
          <a:bodyPr/>
          <a:lstStyle/>
          <a:p>
            <a:r>
              <a:rPr lang="en-IN" dirty="0"/>
              <a:t>Implications</a:t>
            </a:r>
          </a:p>
        </p:txBody>
      </p:sp>
      <p:sp>
        <p:nvSpPr>
          <p:cNvPr id="3" name="Content Placeholder 2">
            <a:extLst>
              <a:ext uri="{FF2B5EF4-FFF2-40B4-BE49-F238E27FC236}">
                <a16:creationId xmlns="" xmlns:a16="http://schemas.microsoft.com/office/drawing/2014/main" id="{D6686843-1E57-4FF5-81D4-1EC9AFEA20F0}"/>
              </a:ext>
            </a:extLst>
          </p:cNvPr>
          <p:cNvSpPr>
            <a:spLocks noGrp="1"/>
          </p:cNvSpPr>
          <p:nvPr>
            <p:ph idx="1"/>
          </p:nvPr>
        </p:nvSpPr>
        <p:spPr>
          <a:xfrm>
            <a:off x="0" y="2499360"/>
            <a:ext cx="12192000" cy="4130040"/>
          </a:xfrm>
        </p:spPr>
        <p:txBody>
          <a:bodyPr/>
          <a:lstStyle/>
          <a:p>
            <a:r>
              <a:rPr lang="en-GB" dirty="0"/>
              <a:t>For countries within Europe, faced with an ageing population and a restrictive immigration law, will now see an improvement in productivity thanks to participation from gig workers based in emerging economies. </a:t>
            </a:r>
          </a:p>
          <a:p>
            <a:endParaRPr lang="en-GB" dirty="0"/>
          </a:p>
          <a:p>
            <a:endParaRPr lang="en-GB" dirty="0"/>
          </a:p>
          <a:p>
            <a:r>
              <a:rPr lang="en-IN" dirty="0"/>
              <a:t>To maintain a stable population, 2.1 children should be born to each family in an economy, assuming an average death rate applicable to the world's population. In contrast, the figures for some Euro-Zone economies are much lower: 1.38 for Greece, 1.39 for Spain, 1.41 for Italy and 1.94 for the UK. For Spain and Greece, the over-65-year population will increase from around 17% now to 25% by 2030 (</a:t>
            </a:r>
            <a:r>
              <a:rPr lang="en-IN" dirty="0" err="1"/>
              <a:t>Banik</a:t>
            </a:r>
            <a:r>
              <a:rPr lang="en-IN" dirty="0"/>
              <a:t>, 2012). </a:t>
            </a:r>
          </a:p>
          <a:p>
            <a:endParaRPr lang="en-IN" dirty="0"/>
          </a:p>
          <a:p>
            <a:endParaRPr lang="en-IN" dirty="0"/>
          </a:p>
          <a:p>
            <a:endParaRPr lang="en-IN" dirty="0"/>
          </a:p>
        </p:txBody>
      </p:sp>
    </p:spTree>
    <p:extLst>
      <p:ext uri="{BB962C8B-B14F-4D97-AF65-F5344CB8AC3E}">
        <p14:creationId xmlns="" xmlns:p14="http://schemas.microsoft.com/office/powerpoint/2010/main" val="2135535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extLst/>
          </a:blip>
          <a:stretch/>
        </a:blipFill>
        <a:effectLst/>
      </p:bgPr>
    </p:bg>
    <p:spTree>
      <p:nvGrpSpPr>
        <p:cNvPr id="1" name=""/>
        <p:cNvGrpSpPr/>
        <p:nvPr/>
      </p:nvGrpSpPr>
      <p:grpSpPr>
        <a:xfrm>
          <a:off x="0" y="0"/>
          <a:ext cx="0" cy="0"/>
          <a:chOff x="0" y="0"/>
          <a:chExt cx="0" cy="0"/>
        </a:xfrm>
      </p:grpSpPr>
      <p:pic>
        <p:nvPicPr>
          <p:cNvPr id="9" name="Picture 8">
            <a:extLst>
              <a:ext uri="{FF2B5EF4-FFF2-40B4-BE49-F238E27FC236}">
                <a16:creationId xmlns="" xmlns:a16="http://schemas.microsoft.com/office/drawing/2014/main" id="{AA085689-791F-4B8F-9F30-12415B97D366}"/>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3">
            <a:extLst>
              <a:ext uri="{28A0092B-C50C-407E-A947-70E740481C1C}">
                <a14:useLocalDpi xmlns=""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 xmlns:a16="http://schemas.microsoft.com/office/drawing/2014/main" id="{AA3FED7F-6821-47C0-A464-E9278B24129E}"/>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4">
            <a:extLst>
              <a:ext uri="{28A0092B-C50C-407E-A947-70E740481C1C}">
                <a14:useLocalDpi xmlns=""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 xmlns:a16="http://schemas.microsoft.com/office/drawing/2014/main" id="{8F54B2FB-3F54-4350-8D1B-F86D677CA7E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 xmlns:a16="http://schemas.microsoft.com/office/drawing/2014/main" id="{561B34F5-88E5-4711-BC16-3005C29AD7C6}"/>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5">
            <a:extLst>
              <a:ext uri="{28A0092B-C50C-407E-A947-70E740481C1C}">
                <a14:useLocalDpi xmlns=""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 xmlns:a16="http://schemas.microsoft.com/office/drawing/2014/main" id="{4F3661D0-2268-4D3E-88BA-0647BCBE33A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6">
            <a:extLst>
              <a:ext uri="{28A0092B-C50C-407E-A947-70E740481C1C}">
                <a14:useLocalDpi xmlns="" xmlns:a14="http://schemas.microsoft.com/office/drawing/2010/main" val="0"/>
              </a:ext>
            </a:extLst>
          </a:blip>
          <a:srcRect b="23320"/>
          <a:stretch/>
        </p:blipFill>
        <p:spPr>
          <a:xfrm>
            <a:off x="8609012" y="6096000"/>
            <a:ext cx="993734" cy="762000"/>
          </a:xfrm>
          <a:prstGeom prst="rect">
            <a:avLst/>
          </a:prstGeom>
        </p:spPr>
      </p:pic>
      <p:sp>
        <p:nvSpPr>
          <p:cNvPr id="19" name="Rectangle 18">
            <a:extLst>
              <a:ext uri="{FF2B5EF4-FFF2-40B4-BE49-F238E27FC236}">
                <a16:creationId xmlns="" xmlns:a16="http://schemas.microsoft.com/office/drawing/2014/main" id="{DDB56DB5-0324-4F79-9AB8-CB18C1DC874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 xmlns:a16="http://schemas.microsoft.com/office/drawing/2014/main" id="{576C4586-D215-4527-B58B-743E90A8C29A}"/>
              </a:ext>
            </a:extLst>
          </p:cNvPr>
          <p:cNvSpPr>
            <a:spLocks noGrp="1"/>
          </p:cNvSpPr>
          <p:nvPr>
            <p:ph type="title"/>
          </p:nvPr>
        </p:nvSpPr>
        <p:spPr>
          <a:xfrm>
            <a:off x="0" y="3468964"/>
            <a:ext cx="4634682" cy="3008036"/>
          </a:xfrm>
        </p:spPr>
        <p:txBody>
          <a:bodyPr vert="horz" lIns="91440" tIns="45720" rIns="91440" bIns="45720" rtlCol="0" anchor="b">
            <a:noAutofit/>
          </a:bodyPr>
          <a:lstStyle/>
          <a:p>
            <a:r>
              <a:rPr lang="en-IN" sz="3200" b="1" dirty="0"/>
              <a:t>Components of Labour Productivity Growth (%).</a:t>
            </a:r>
            <a:br>
              <a:rPr lang="en-IN" sz="3200" b="1" dirty="0"/>
            </a:br>
            <a:r>
              <a:rPr lang="en-IN" sz="3200" b="1" dirty="0"/>
              <a:t/>
            </a:r>
            <a:br>
              <a:rPr lang="en-IN" sz="3200" b="1" dirty="0"/>
            </a:br>
            <a:r>
              <a:rPr lang="en-IN" sz="3200" b="1" dirty="0"/>
              <a:t/>
            </a:r>
            <a:br>
              <a:rPr lang="en-IN" sz="3200" b="1" dirty="0"/>
            </a:br>
            <a:r>
              <a:rPr lang="en-IN" sz="3200" b="1" dirty="0"/>
              <a:t/>
            </a:r>
            <a:br>
              <a:rPr lang="en-IN" sz="3200" b="1" dirty="0"/>
            </a:br>
            <a:r>
              <a:rPr lang="en-IN" sz="2400" b="1" dirty="0"/>
              <a:t>Source: Asian Development Bank (2018)</a:t>
            </a:r>
            <a:endParaRPr lang="en-US" sz="2400" dirty="0"/>
          </a:p>
        </p:txBody>
      </p:sp>
      <p:pic>
        <p:nvPicPr>
          <p:cNvPr id="4" name="Picture 3">
            <a:extLst>
              <a:ext uri="{FF2B5EF4-FFF2-40B4-BE49-F238E27FC236}">
                <a16:creationId xmlns="" xmlns:a16="http://schemas.microsoft.com/office/drawing/2014/main" id="{594D78A1-6CA4-4269-B4B6-6F2A346C3C9B}"/>
              </a:ext>
            </a:extLst>
          </p:cNvPr>
          <p:cNvPicPr/>
          <p:nvPr/>
        </p:nvPicPr>
        <p:blipFill rotWithShape="1">
          <a:blip r:embed="rId7">
            <a:extLst>
              <a:ext uri="{28A0092B-C50C-407E-A947-70E740481C1C}">
                <a14:useLocalDpi xmlns="" xmlns:a14="http://schemas.microsoft.com/office/drawing/2010/main" val="0"/>
              </a:ext>
            </a:extLst>
          </a:blip>
          <a:srcRect r="11291"/>
          <a:stretch/>
        </p:blipFill>
        <p:spPr bwMode="auto">
          <a:xfrm>
            <a:off x="4634683" y="10"/>
            <a:ext cx="7557318" cy="6857990"/>
          </a:xfrm>
          <a:prstGeom prst="rect">
            <a:avLst/>
          </a:prstGeom>
          <a:noFill/>
        </p:spPr>
      </p:pic>
      <p:sp>
        <p:nvSpPr>
          <p:cNvPr id="21" name="Rectangle 20">
            <a:extLst>
              <a:ext uri="{FF2B5EF4-FFF2-40B4-BE49-F238E27FC236}">
                <a16:creationId xmlns="" xmlns:a16="http://schemas.microsoft.com/office/drawing/2014/main" id="{C91B2AEB-9C03-4291-82DB-27D351F311F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 xmlns:p14="http://schemas.microsoft.com/office/powerpoint/2010/main" val="1256190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CC537C-F108-4B71-8556-3378D53A8BD3}"/>
              </a:ext>
            </a:extLst>
          </p:cNvPr>
          <p:cNvSpPr>
            <a:spLocks noGrp="1"/>
          </p:cNvSpPr>
          <p:nvPr>
            <p:ph type="title"/>
          </p:nvPr>
        </p:nvSpPr>
        <p:spPr/>
        <p:txBody>
          <a:bodyPr/>
          <a:lstStyle/>
          <a:p>
            <a:r>
              <a:rPr lang="en-GB" dirty="0"/>
              <a:t>The Gig economy and Income Distribution</a:t>
            </a:r>
            <a:endParaRPr lang="en-IN" dirty="0"/>
          </a:p>
        </p:txBody>
      </p:sp>
      <p:sp>
        <p:nvSpPr>
          <p:cNvPr id="3" name="Content Placeholder 2">
            <a:extLst>
              <a:ext uri="{FF2B5EF4-FFF2-40B4-BE49-F238E27FC236}">
                <a16:creationId xmlns="" xmlns:a16="http://schemas.microsoft.com/office/drawing/2014/main" id="{84DAA1CE-A50C-4A38-B83E-3753DAE53CAF}"/>
              </a:ext>
            </a:extLst>
          </p:cNvPr>
          <p:cNvSpPr>
            <a:spLocks noGrp="1"/>
          </p:cNvSpPr>
          <p:nvPr>
            <p:ph idx="1"/>
          </p:nvPr>
        </p:nvSpPr>
        <p:spPr>
          <a:xfrm>
            <a:off x="339213" y="2403986"/>
            <a:ext cx="11031794" cy="4454013"/>
          </a:xfrm>
        </p:spPr>
        <p:txBody>
          <a:bodyPr>
            <a:normAutofit/>
          </a:bodyPr>
          <a:lstStyle/>
          <a:p>
            <a:r>
              <a:rPr lang="en-IN" sz="2400" dirty="0"/>
              <a:t>Full time employment in gig type set up may lead to lower income and economic vulnerability of workers in developed countries (Bergman and Jean, 2016). </a:t>
            </a:r>
          </a:p>
          <a:p>
            <a:endParaRPr lang="en-IN" sz="2400" dirty="0"/>
          </a:p>
          <a:p>
            <a:endParaRPr lang="en-IN" sz="2400" dirty="0"/>
          </a:p>
          <a:p>
            <a:r>
              <a:rPr lang="en-IN" sz="2400" dirty="0"/>
              <a:t>Within a country, a contractual skilled worker is going to charge a higher fee in comparison to the lower-skilled workers.</a:t>
            </a:r>
          </a:p>
          <a:p>
            <a:endParaRPr lang="en-IN" dirty="0"/>
          </a:p>
        </p:txBody>
      </p:sp>
    </p:spTree>
    <p:extLst>
      <p:ext uri="{BB962C8B-B14F-4D97-AF65-F5344CB8AC3E}">
        <p14:creationId xmlns="" xmlns:p14="http://schemas.microsoft.com/office/powerpoint/2010/main" val="22772650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1466</Words>
  <Application>Microsoft Office PowerPoint</Application>
  <PresentationFormat>Custom</PresentationFormat>
  <Paragraphs>118</Paragraphs>
  <Slides>20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Ion</vt:lpstr>
      <vt:lpstr>Equation</vt:lpstr>
      <vt:lpstr>What is Driving the Platform Economy? An Examination of Underlying Trends and Implications</vt:lpstr>
      <vt:lpstr>Preview of Presentation</vt:lpstr>
      <vt:lpstr>Characteristics of the Gig</vt:lpstr>
      <vt:lpstr>Who are the Gig Workers?</vt:lpstr>
      <vt:lpstr>The Gig Economy: Its impact on Employment and Productivity</vt:lpstr>
      <vt:lpstr>Implications</vt:lpstr>
      <vt:lpstr>Implications</vt:lpstr>
      <vt:lpstr>Components of Labour Productivity Growth (%).    Source: Asian Development Bank (2018)</vt:lpstr>
      <vt:lpstr>The Gig economy and Income Distribution</vt:lpstr>
      <vt:lpstr>The Gig economy and Income Distribution</vt:lpstr>
      <vt:lpstr>Technology and the Gig</vt:lpstr>
      <vt:lpstr>Demand Management in a Gig World</vt:lpstr>
      <vt:lpstr>Full Emp. Level of Output Versus Actual Output</vt:lpstr>
      <vt:lpstr>Policy Interventions</vt:lpstr>
      <vt:lpstr>Human Capital (Supply Side Intervention)</vt:lpstr>
      <vt:lpstr>Ease of Doing Business</vt:lpstr>
      <vt:lpstr>Access to Capital (Monetary Policy)</vt:lpstr>
      <vt:lpstr>Welfare State (Fiscal Policy)</vt:lpstr>
      <vt:lpstr>Recommendations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COULD ONLINE GIG WORK DRIVE ECONOMIC GROWTH?</dc:title>
  <dc:creator>nilanjan.banik</dc:creator>
  <cp:lastModifiedBy>user</cp:lastModifiedBy>
  <cp:revision>30</cp:revision>
  <cp:lastPrinted>2019-11-29T10:56:50Z</cp:lastPrinted>
  <dcterms:created xsi:type="dcterms:W3CDTF">2019-06-23T02:29:34Z</dcterms:created>
  <dcterms:modified xsi:type="dcterms:W3CDTF">2020-09-20T09:18:25Z</dcterms:modified>
</cp:coreProperties>
</file>